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42" r:id="rId5"/>
    <p:sldMasterId id="2147483855" r:id="rId6"/>
    <p:sldMasterId id="2147483829" r:id="rId7"/>
    <p:sldMasterId id="2147483809" r:id="rId8"/>
  </p:sldMasterIdLst>
  <p:notesMasterIdLst>
    <p:notesMasterId r:id="rId30"/>
  </p:notesMasterIdLst>
  <p:sldIdLst>
    <p:sldId id="258" r:id="rId9"/>
    <p:sldId id="282" r:id="rId10"/>
    <p:sldId id="259" r:id="rId11"/>
    <p:sldId id="260" r:id="rId12"/>
    <p:sldId id="261" r:id="rId13"/>
    <p:sldId id="283" r:id="rId14"/>
    <p:sldId id="264" r:id="rId15"/>
    <p:sldId id="265" r:id="rId16"/>
    <p:sldId id="284" r:id="rId17"/>
    <p:sldId id="268" r:id="rId18"/>
    <p:sldId id="285" r:id="rId19"/>
    <p:sldId id="269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C281E"/>
    <a:srgbClr val="B42828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02" autoAdjust="0"/>
    <p:restoredTop sz="77167" autoAdjust="0"/>
  </p:normalViewPr>
  <p:slideViewPr>
    <p:cSldViewPr>
      <p:cViewPr varScale="1">
        <p:scale>
          <a:sx n="60" d="100"/>
          <a:sy n="60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CC2C5B-7409-4FF8-A701-82FF19D8254B}" type="datetimeFigureOut">
              <a:rPr lang="ru-RU"/>
              <a:pPr>
                <a:defRPr/>
              </a:pPr>
              <a:t>12.11.2008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D3FFD8-BEDD-488C-839C-DF96BCE4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KUZNE~1\AppData\Local\Temp\main_niz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89449"/>
            <a:ext cx="9144000" cy="3668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429000"/>
            <a:ext cx="4429156" cy="1714512"/>
          </a:xfrm>
        </p:spPr>
        <p:txBody>
          <a:bodyPr>
            <a:normAutofit/>
          </a:bodyPr>
          <a:lstStyle>
            <a:lvl1pPr algn="l">
              <a:defRPr sz="3600" i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5857916" cy="895344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" y="-24"/>
            <a:ext cx="9124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86005"/>
            <a:ext cx="4491015" cy="8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14291"/>
            <a:ext cx="5214974" cy="5429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282" y="1357298"/>
            <a:ext cx="8643998" cy="42862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26064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34" y="285728"/>
            <a:ext cx="6019800" cy="6143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KUZNE~1\AppData\Local\Temp\main_niz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89449"/>
            <a:ext cx="9144000" cy="3668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5000660" cy="2714644"/>
          </a:xfrm>
        </p:spPr>
        <p:txBody>
          <a:bodyPr>
            <a:normAutofit/>
          </a:bodyPr>
          <a:lstStyle>
            <a:lvl1pPr algn="l">
              <a:defRPr sz="3600" i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5857916" cy="895344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" y="-24"/>
            <a:ext cx="9124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143536"/>
          </a:xfrm>
        </p:spPr>
        <p:txBody>
          <a:bodyPr/>
          <a:lstStyle>
            <a:lvl1pPr>
              <a:buSzPct val="80000"/>
              <a:defRPr>
                <a:latin typeface="Franklin Gothic Medium" pitchFamily="34" charset="0"/>
              </a:defRPr>
            </a:lvl1pPr>
            <a:lvl2pPr>
              <a:buSzPct val="80000"/>
              <a:defRPr>
                <a:latin typeface="Franklin Gothic Medium" pitchFamily="34" charset="0"/>
              </a:defRPr>
            </a:lvl2pPr>
            <a:lvl3pPr>
              <a:buSzPct val="80000"/>
              <a:defRPr>
                <a:latin typeface="Franklin Gothic Medium" pitchFamily="34" charset="0"/>
              </a:defRPr>
            </a:lvl3pPr>
            <a:lvl4pPr>
              <a:buSzPct val="80000"/>
              <a:defRPr>
                <a:latin typeface="Franklin Gothic Medium" pitchFamily="34" charset="0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- для скриншо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143536"/>
          </a:xfrm>
        </p:spPr>
        <p:txBody>
          <a:bodyPr/>
          <a:lstStyle>
            <a:lvl1pPr>
              <a:buSzPct val="80000"/>
              <a:defRPr>
                <a:latin typeface="Franklin Gothic Medium" pitchFamily="34" charset="0"/>
              </a:defRPr>
            </a:lvl1pPr>
            <a:lvl2pPr>
              <a:buSzPct val="80000"/>
              <a:defRPr>
                <a:latin typeface="Franklin Gothic Medium" pitchFamily="34" charset="0"/>
              </a:defRPr>
            </a:lvl2pPr>
            <a:lvl3pPr>
              <a:buSzPct val="80000"/>
              <a:defRPr>
                <a:latin typeface="Franklin Gothic Medium" pitchFamily="34" charset="0"/>
              </a:defRPr>
            </a:lvl3pPr>
            <a:lvl4pPr>
              <a:buSzPct val="80000"/>
              <a:defRPr>
                <a:latin typeface="Franklin Gothic Medium" pitchFamily="34" charset="0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14291"/>
            <a:ext cx="5214974" cy="5429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282" y="1357298"/>
            <a:ext cx="8643998" cy="42862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26064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34" y="285728"/>
            <a:ext cx="6019800" cy="6143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KUZNE~1\AppData\Local\Temp\main_niz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89449"/>
            <a:ext cx="9144000" cy="3668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5000660" cy="2714644"/>
          </a:xfrm>
        </p:spPr>
        <p:txBody>
          <a:bodyPr>
            <a:normAutofit/>
          </a:bodyPr>
          <a:lstStyle>
            <a:lvl1pPr algn="l">
              <a:defRPr sz="3600" i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5857916" cy="895344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" y="-24"/>
            <a:ext cx="9124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143536"/>
          </a:xfrm>
        </p:spPr>
        <p:txBody>
          <a:bodyPr/>
          <a:lstStyle>
            <a:lvl1pPr>
              <a:buSzPct val="80000"/>
              <a:defRPr>
                <a:latin typeface="Franklin Gothic Medium" pitchFamily="34" charset="0"/>
              </a:defRPr>
            </a:lvl1pPr>
            <a:lvl2pPr>
              <a:buSzPct val="80000"/>
              <a:defRPr>
                <a:latin typeface="Franklin Gothic Medium" pitchFamily="34" charset="0"/>
              </a:defRPr>
            </a:lvl2pPr>
            <a:lvl3pPr>
              <a:buSzPct val="80000"/>
              <a:defRPr>
                <a:latin typeface="Franklin Gothic Medium" pitchFamily="34" charset="0"/>
              </a:defRPr>
            </a:lvl3pPr>
            <a:lvl4pPr>
              <a:buSzPct val="80000"/>
              <a:defRPr>
                <a:latin typeface="Franklin Gothic Medium" pitchFamily="34" charset="0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- для скриншо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- для скриншо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14291"/>
            <a:ext cx="5214974" cy="5429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282" y="1357298"/>
            <a:ext cx="8643998" cy="42862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26064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34" y="285728"/>
            <a:ext cx="6019800" cy="6143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KUZNE~1\AppData\Local\Temp\main_niz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89449"/>
            <a:ext cx="9144000" cy="3668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5000660" cy="2714644"/>
          </a:xfrm>
        </p:spPr>
        <p:txBody>
          <a:bodyPr>
            <a:normAutofit/>
          </a:bodyPr>
          <a:lstStyle>
            <a:lvl1pPr algn="l">
              <a:defRPr sz="3600" i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5857916" cy="895344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25" y="-24"/>
            <a:ext cx="9124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143536"/>
          </a:xfrm>
        </p:spPr>
        <p:txBody>
          <a:bodyPr/>
          <a:lstStyle>
            <a:lvl1pPr>
              <a:buSzPct val="80000"/>
              <a:defRPr>
                <a:latin typeface="Franklin Gothic Medium" pitchFamily="34" charset="0"/>
              </a:defRPr>
            </a:lvl1pPr>
            <a:lvl2pPr>
              <a:buSzPct val="80000"/>
              <a:defRPr>
                <a:latin typeface="Franklin Gothic Medium" pitchFamily="34" charset="0"/>
              </a:defRPr>
            </a:lvl2pPr>
            <a:lvl3pPr>
              <a:buSzPct val="80000"/>
              <a:defRPr>
                <a:latin typeface="Franklin Gothic Medium" pitchFamily="34" charset="0"/>
              </a:defRPr>
            </a:lvl3pPr>
            <a:lvl4pPr>
              <a:buSzPct val="80000"/>
              <a:defRPr>
                <a:latin typeface="Franklin Gothic Medium" pitchFamily="34" charset="0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- для скриншо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14291"/>
            <a:ext cx="5214974" cy="5429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71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282" y="1357298"/>
            <a:ext cx="8643998" cy="42862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26064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34" y="285728"/>
            <a:ext cx="6019800" cy="6143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1-all"/>
          <p:cNvPicPr>
            <a:picLocks noChangeAspect="1" noChangeArrowheads="1"/>
          </p:cNvPicPr>
          <p:nvPr userDrawn="1"/>
        </p:nvPicPr>
        <p:blipFill>
          <a:blip r:embed="rId2"/>
          <a:srcRect l="2756" r="2756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58" y="2071678"/>
            <a:ext cx="4886332" cy="1441451"/>
          </a:xfrm>
        </p:spPr>
        <p:txBody>
          <a:bodyPr>
            <a:normAutofit/>
          </a:bodyPr>
          <a:lstStyle>
            <a:lvl1pPr>
              <a:defRPr sz="3600" b="1" baseline="0"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3643314"/>
            <a:ext cx="4286280" cy="1571636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3165B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Доп. описание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C422126-EE9F-4EDF-B8CF-00FF114F19C3}" type="datetimeFigureOut">
              <a:rPr lang="ru-RU" smtClean="0"/>
              <a:pPr/>
              <a:t>12.11.2008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D0CD856-51E0-4543-A09D-6CC87999A8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429256" y="1785926"/>
            <a:ext cx="3429024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3116"/>
            <a:ext cx="3346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lavrov\AppData\Local\Microsoft\Windows\Temporary Internet Files\Content.Outlook\98XCEOV3\Cert_Partner_rgb_5_3_4_2 (2)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571868" cy="5936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0" y="785794"/>
            <a:ext cx="6286544" cy="5286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3-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12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22126-EE9F-4EDF-B8CF-00FF114F19C3}" type="datetimeFigureOut">
              <a:rPr lang="ru-RU" smtClean="0"/>
              <a:pPr/>
              <a:t>12.11.2008</a:t>
            </a:fld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29058" y="6356350"/>
            <a:ext cx="2133600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7D0CD856-51E0-4543-A09D-6CC87999A8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8625" y="1285874"/>
            <a:ext cx="8286750" cy="471489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61953" y="6286520"/>
            <a:ext cx="138204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2237" y="5386387"/>
            <a:ext cx="39417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5000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87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KUZNE~1\AppData\Local\Temp\sleva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005072" cy="428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8" name="Picture 3" descr="C:\Users\DKUZNE~1\AppData\Local\Temp\vnizu0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29322" y="5953182"/>
            <a:ext cx="3214678" cy="904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2" r:id="rId3"/>
    <p:sldLayoutId id="2147483828" r:id="rId4"/>
    <p:sldLayoutId id="2147483825" r:id="rId5"/>
    <p:sldLayoutId id="2147483823" r:id="rId6"/>
    <p:sldLayoutId id="2147483819" r:id="rId7"/>
    <p:sldLayoutId id="2147483820" r:id="rId8"/>
    <p:sldLayoutId id="2147483821" r:id="rId9"/>
    <p:sldLayoutId id="2147483824" r:id="rId10"/>
    <p:sldLayoutId id="2147483826" r:id="rId11"/>
    <p:sldLayoutId id="2147483827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C28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KUZNE~1\AppData\Local\Temp\sleva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005072" cy="428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8" name="Picture 3" descr="C:\Users\DKUZNE~1\AppData\Local\Temp\vnizu0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29322" y="5953182"/>
            <a:ext cx="3214678" cy="904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C28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KUZNE~1\AppData\Local\Temp\sleva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005072" cy="428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8" name="Picture 3" descr="C:\Users\DKUZNE~1\AppData\Local\Temp\vnizu0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29322" y="5953182"/>
            <a:ext cx="3214678" cy="904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C28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KUZNE~1\AppData\Local\Temp\sleva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005072" cy="428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8" name="Picture 3" descr="C:\Users\DKUZNE~1\AppData\Local\Temp\vnizu0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29322" y="5953182"/>
            <a:ext cx="3214678" cy="904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C28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  <a:endParaRPr lang="en-US" dirty="0" smtClean="0"/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65B1"/>
                </a:solidFill>
                <a:latin typeface="DaxlineCyrLF-Black"/>
              </a:defRPr>
            </a:lvl1pPr>
          </a:lstStyle>
          <a:p>
            <a:fld id="{75252D4B-3E29-4FAB-BAF3-1FAD9A057D19}" type="datetime1">
              <a:rPr lang="ru-RU" smtClean="0"/>
              <a:pPr/>
              <a:t>12.11.2008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65B1"/>
                </a:solidFill>
                <a:latin typeface="DaxlineCyrLF-Black"/>
              </a:defRPr>
            </a:lvl1pPr>
          </a:lstStyle>
          <a:p>
            <a:fld id="{0E0AD2C2-29DF-454D-81C8-CC939F02C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D00000"/>
          </a:solidFill>
          <a:latin typeface="DaxlineCyrLF-Black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800" kern="1200" baseline="0">
          <a:solidFill>
            <a:srgbClr val="3165B1"/>
          </a:solidFill>
          <a:latin typeface="DaxlineCyrLF-Blac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rgbClr val="3165B1"/>
          </a:solidFill>
          <a:latin typeface="DaxlineCyrLF-Black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2000" kern="1200">
          <a:solidFill>
            <a:srgbClr val="3165B1"/>
          </a:solidFill>
          <a:latin typeface="DaxlineCyrLF-Black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i="1" kern="1200" baseline="0">
          <a:solidFill>
            <a:srgbClr val="3165B1"/>
          </a:solidFill>
          <a:latin typeface="DaxlineCyrLF-Black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i="1" kern="1200" baseline="0">
          <a:solidFill>
            <a:srgbClr val="3165B1"/>
          </a:solidFill>
          <a:latin typeface="DaxlineCyrLF-Black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>
          <a:xfrm>
            <a:off x="142875" y="2214563"/>
            <a:ext cx="5072063" cy="3143250"/>
          </a:xfrm>
        </p:spPr>
        <p:txBody>
          <a:bodyPr/>
          <a:lstStyle/>
          <a:p>
            <a:pPr eaLnBrk="1" hangingPunct="1"/>
            <a:r>
              <a:rPr lang="ru-RU" b="1" dirty="0" smtClean="0"/>
              <a:t>Корпоративный портал: примеры эффективных внедрений</a:t>
            </a: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" y="5357813"/>
            <a:ext cx="5857875" cy="89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Екатерина Бессонова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Новости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313" y="1000108"/>
            <a:ext cx="8643937" cy="535783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z="2700" dirty="0" smtClean="0"/>
              <a:t>Помогают донести информацию о любых изменениях, нейтрализуют негативное воздействие слухов.</a:t>
            </a:r>
          </a:p>
          <a:p>
            <a:pPr eaLnBrk="1" hangingPunct="1">
              <a:spcBef>
                <a:spcPts val="1200"/>
              </a:spcBef>
            </a:pPr>
            <a:r>
              <a:rPr lang="ru-RU" sz="2700" dirty="0" smtClean="0"/>
              <a:t>Дают возможность получить мгновенную обратную связь от сотрудников</a:t>
            </a:r>
            <a:r>
              <a:rPr lang="en-US" sz="2700" dirty="0" smtClean="0"/>
              <a:t> (</a:t>
            </a:r>
            <a:r>
              <a:rPr lang="ru-RU" sz="2700" dirty="0" smtClean="0"/>
              <a:t>через комментарии)</a:t>
            </a:r>
          </a:p>
          <a:p>
            <a:pPr eaLnBrk="1" hangingPunct="1">
              <a:spcBef>
                <a:spcPts val="1200"/>
              </a:spcBef>
            </a:pPr>
            <a:r>
              <a:rPr lang="ru-RU" sz="2700" dirty="0" smtClean="0"/>
              <a:t>Укрепляют корпоративную культуру</a:t>
            </a:r>
          </a:p>
          <a:p>
            <a:pPr eaLnBrk="1" hangingPunct="1">
              <a:spcBef>
                <a:spcPts val="1200"/>
              </a:spcBef>
            </a:pPr>
            <a:r>
              <a:rPr lang="ru-RU" sz="2700" dirty="0" smtClean="0"/>
              <a:t>Формируют знания о стратегии, целях, рынке, конкурентах, внутренней структуры, людях в компании</a:t>
            </a:r>
          </a:p>
          <a:p>
            <a:pPr eaLnBrk="1" hangingPunct="1">
              <a:spcBef>
                <a:spcPts val="1200"/>
              </a:spcBef>
            </a:pPr>
            <a:r>
              <a:rPr lang="ru-RU" sz="2700" dirty="0" smtClean="0"/>
              <a:t>Удерживают сотрудников на корпоративном портале – основном инструменте компании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ограничивайтесь «официозом»</a:t>
            </a:r>
            <a:endParaRPr lang="ru-RU" dirty="0"/>
          </a:p>
        </p:txBody>
      </p:sp>
      <p:pic>
        <p:nvPicPr>
          <p:cNvPr id="1028" name="Picture 4" descr="C:\Documents and Settings\katebs\Desktop\untitled.bmp"/>
          <p:cNvPicPr>
            <a:picLocks noChangeAspect="1" noChangeArrowheads="1"/>
          </p:cNvPicPr>
          <p:nvPr/>
        </p:nvPicPr>
        <p:blipFill>
          <a:blip r:embed="rId2"/>
          <a:srcRect r="53881" b="20840"/>
          <a:stretch>
            <a:fillRect/>
          </a:stretch>
        </p:blipFill>
        <p:spPr bwMode="auto">
          <a:xfrm>
            <a:off x="642910" y="907658"/>
            <a:ext cx="3467098" cy="4950234"/>
          </a:xfrm>
          <a:prstGeom prst="rect">
            <a:avLst/>
          </a:prstGeom>
          <a:noFill/>
        </p:spPr>
      </p:pic>
      <p:pic>
        <p:nvPicPr>
          <p:cNvPr id="1029" name="Picture 5" descr="C:\Documents and Settings\katebs\Desktop\untitled1.bmp"/>
          <p:cNvPicPr>
            <a:picLocks noChangeAspect="1" noChangeArrowheads="1"/>
          </p:cNvPicPr>
          <p:nvPr/>
        </p:nvPicPr>
        <p:blipFill>
          <a:blip r:embed="rId3"/>
          <a:srcRect r="51941" b="20840"/>
          <a:stretch>
            <a:fillRect/>
          </a:stretch>
        </p:blipFill>
        <p:spPr bwMode="auto">
          <a:xfrm>
            <a:off x="4643438" y="1009655"/>
            <a:ext cx="3538536" cy="484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929687" cy="571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Обратная связь</a:t>
            </a:r>
          </a:p>
        </p:txBody>
      </p:sp>
      <p:pic>
        <p:nvPicPr>
          <p:cNvPr id="6" name="Picture 5" descr="oprosy.png"/>
          <p:cNvPicPr>
            <a:picLocks noChangeAspect="1"/>
          </p:cNvPicPr>
          <p:nvPr/>
        </p:nvPicPr>
        <p:blipFill>
          <a:blip r:embed="rId2"/>
          <a:srcRect t="10825" r="34694"/>
          <a:stretch>
            <a:fillRect/>
          </a:stretch>
        </p:blipFill>
        <p:spPr>
          <a:xfrm>
            <a:off x="2214546" y="785794"/>
            <a:ext cx="4286280" cy="3862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82" t="76949" r="84746" b="18079"/>
          <a:stretch>
            <a:fillRect/>
          </a:stretch>
        </p:blipFill>
        <p:spPr bwMode="auto">
          <a:xfrm>
            <a:off x="2500298" y="5143512"/>
            <a:ext cx="37862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Цитаты из Кодекса</a:t>
            </a:r>
            <a:endParaRPr lang="ru-RU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 l="19913" t="18008" r="42674" b="64613"/>
          <a:stretch>
            <a:fillRect/>
          </a:stretch>
        </p:blipFill>
        <p:spPr bwMode="auto">
          <a:xfrm>
            <a:off x="214282" y="571480"/>
            <a:ext cx="44291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0508" t="18750" r="43164" b="64375"/>
          <a:stretch>
            <a:fillRect/>
          </a:stretch>
        </p:blipFill>
        <p:spPr bwMode="auto">
          <a:xfrm>
            <a:off x="1500166" y="1928802"/>
            <a:ext cx="44291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0117" t="18124" r="42969" b="64063"/>
          <a:stretch>
            <a:fillRect/>
          </a:stretch>
        </p:blipFill>
        <p:spPr bwMode="auto">
          <a:xfrm>
            <a:off x="3000364" y="3286124"/>
            <a:ext cx="45005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20117" t="18125" r="42969" b="64063"/>
          <a:stretch>
            <a:fillRect/>
          </a:stretch>
        </p:blipFill>
        <p:spPr bwMode="auto">
          <a:xfrm>
            <a:off x="4286248" y="4714884"/>
            <a:ext cx="45005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DC281E"/>
                </a:solidFill>
                <a:latin typeface="+mj-lt"/>
                <a:ea typeface="+mj-ea"/>
                <a:cs typeface="+mj-cs"/>
              </a:rPr>
              <a:t>Корпоративное общение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DC28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3000" contrast="16000"/>
          </a:blip>
          <a:srcRect l="19922" t="15000" r="39062" b="7187"/>
          <a:stretch>
            <a:fillRect/>
          </a:stretch>
        </p:blipFill>
        <p:spPr bwMode="auto">
          <a:xfrm>
            <a:off x="1928794" y="571480"/>
            <a:ext cx="5214974" cy="61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на 23 февраля</a:t>
            </a:r>
            <a:endParaRPr lang="ru-RU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/>
          <a:srcRect l="18557" t="6665" r="3220" b="15324"/>
          <a:stretch>
            <a:fillRect/>
          </a:stretch>
        </p:blipFill>
        <p:spPr bwMode="auto">
          <a:xfrm>
            <a:off x="428596" y="857233"/>
            <a:ext cx="8280378" cy="49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«Плагиат» на 8 марта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49" t="13627" r="3320" b="4375"/>
          <a:stretch>
            <a:fillRect/>
          </a:stretch>
        </p:blipFill>
        <p:spPr bwMode="auto">
          <a:xfrm>
            <a:off x="570162" y="538307"/>
            <a:ext cx="7788052" cy="53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6429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«Грабли»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14282" y="1214422"/>
            <a:ext cx="8643938" cy="478631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Типичные ошибки при внедрении корпоративного портала.</a:t>
            </a:r>
          </a:p>
          <a:p>
            <a:pPr lvl="0">
              <a:buNone/>
            </a:pPr>
            <a:endParaRPr lang="ru-RU" sz="2800" dirty="0" smtClean="0"/>
          </a:p>
          <a:p>
            <a:pPr lvl="1"/>
            <a:r>
              <a:rPr lang="ru-RU" dirty="0" smtClean="0"/>
              <a:t>Все и сразу и побольше!</a:t>
            </a:r>
          </a:p>
          <a:p>
            <a:pPr lvl="1"/>
            <a:r>
              <a:rPr lang="ru-RU" dirty="0" smtClean="0"/>
              <a:t>Внедрить и забыть.</a:t>
            </a:r>
          </a:p>
          <a:p>
            <a:pPr lvl="1"/>
            <a:r>
              <a:rPr lang="ru-RU" dirty="0" smtClean="0"/>
              <a:t>«Куда поп, туда и приход» - позиция и участие руководства в жизни портала.</a:t>
            </a:r>
          </a:p>
          <a:p>
            <a:pPr lvl="0">
              <a:buNone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Как продвигать портал</a:t>
            </a:r>
            <a:br>
              <a:rPr lang="ru-RU" dirty="0" smtClean="0"/>
            </a:br>
            <a:r>
              <a:rPr lang="ru-RU" dirty="0" smtClean="0"/>
              <a:t>среди сотрудников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14282" y="2357430"/>
            <a:ext cx="8643938" cy="364330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«Легко быть против того, чего вы боитесь. И легко бояться того, чего вы не понимаете». (с)</a:t>
            </a:r>
            <a:r>
              <a:rPr lang="ru-RU" sz="2800" dirty="0" err="1" smtClean="0"/>
              <a:t>Seth</a:t>
            </a:r>
            <a:r>
              <a:rPr lang="ru-RU" sz="2800" dirty="0" smtClean="0"/>
              <a:t> </a:t>
            </a:r>
            <a:r>
              <a:rPr lang="ru-RU" sz="2800" dirty="0" err="1" smtClean="0"/>
              <a:t>Godin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Продвижение портала</a:t>
            </a:r>
            <a:endParaRPr lang="ru-R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4313" y="1285860"/>
            <a:ext cx="8643937" cy="507207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Почтовые рассылки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Викторины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Анонсы новых разделов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Постоянное обновление </a:t>
            </a:r>
            <a:r>
              <a:rPr lang="ru-RU" sz="3200" dirty="0" err="1" smtClean="0">
                <a:latin typeface="+mn-lt"/>
              </a:rPr>
              <a:t>контента</a:t>
            </a:r>
            <a:endParaRPr lang="ru-RU" sz="3200" dirty="0" smtClean="0">
              <a:latin typeface="+mn-lt"/>
            </a:endParaRP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Участие руководства в жизни портала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Подписка на уведомления об изменениях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Фотоконкурсы</a:t>
            </a:r>
          </a:p>
          <a:p>
            <a:pPr lvl="0" eaLnBrk="0" hangingPunct="0">
              <a:spcBef>
                <a:spcPts val="0"/>
              </a:spcBef>
              <a:buSzPct val="80000"/>
              <a:buBlip>
                <a:blip r:embed="rId2"/>
              </a:buBlip>
              <a:defRPr/>
            </a:pPr>
            <a:r>
              <a:rPr lang="ru-RU" sz="3200" dirty="0" smtClean="0">
                <a:latin typeface="+mn-lt"/>
              </a:rPr>
              <a:t>Неформальные аспекты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Тандем</a:t>
            </a:r>
            <a:endParaRPr lang="ru-RU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57356" y="1428736"/>
            <a:ext cx="5429288" cy="4157986"/>
            <a:chOff x="1428728" y="928670"/>
            <a:chExt cx="6400800" cy="5167358"/>
          </a:xfrm>
        </p:grpSpPr>
        <p:pic>
          <p:nvPicPr>
            <p:cNvPr id="5" name="Picture 2" descr="C:\Pictures\inf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928670"/>
              <a:ext cx="6400800" cy="206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Pictures\inf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3947188"/>
              <a:ext cx="6400800" cy="214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5857884" y="3000372"/>
            <a:ext cx="1428760" cy="1000132"/>
          </a:xfrm>
          <a:prstGeom prst="roundRect">
            <a:avLst/>
          </a:prstGeom>
          <a:solidFill>
            <a:srgbClr val="D95D5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B w="8255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HR</a:t>
            </a:r>
            <a:endParaRPr lang="ru-RU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1857356" y="2928934"/>
            <a:ext cx="1428760" cy="928694"/>
          </a:xfrm>
          <a:prstGeom prst="roundRect">
            <a:avLst/>
          </a:prstGeom>
          <a:solidFill>
            <a:srgbClr val="B1A777"/>
          </a:solidFill>
          <a:ln>
            <a:solidFill>
              <a:srgbClr val="B9B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IT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Количественные результаты от</a:t>
            </a:r>
            <a:br>
              <a:rPr lang="ru-RU" dirty="0" smtClean="0"/>
            </a:br>
            <a:r>
              <a:rPr lang="ru-RU" dirty="0" smtClean="0"/>
              <a:t>внедрения портального решения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286412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Экономия затрат рабочего времени, уходящего на написание и передачу заявок в среднем достигает 2 часов в неделю на одного сотрудника. </a:t>
            </a:r>
          </a:p>
          <a:p>
            <a:pPr lvl="0"/>
            <a:r>
              <a:rPr lang="ru-RU" sz="2200" dirty="0" smtClean="0"/>
              <a:t>Сокращение времени, затрачиваемого отделом персонала на интеграцию нового сотрудника (знакомство с коллективом, с основами работы в компании, с правилами и политиками) с 4 часов (на 1 сотрудника) до 0,5 часа. </a:t>
            </a:r>
          </a:p>
          <a:p>
            <a:pPr lvl="0"/>
            <a:r>
              <a:rPr lang="ru-RU" sz="2200" dirty="0" smtClean="0"/>
              <a:t>Процент сотрудников, которые своевременно получают всю необходимую информацию об изменениях и событиях в компании после внедрения портала увеличивается в среднем до 85 %.</a:t>
            </a:r>
          </a:p>
          <a:p>
            <a:pPr lvl="0"/>
            <a:r>
              <a:rPr lang="ru-RU" sz="2200" dirty="0" smtClean="0"/>
              <a:t>Многократное снижение временных издержек на поиск и работу с  документами и информацией. В среднем экономия времени достигает  3 часов в неделю на одного сотрудника.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50030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0"/>
            <a:ext cx="7000892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может современный портал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Collaboration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+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Communication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+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Corporate Culture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715272" cy="11429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Потенциал для HR – как использовать на «полную катушку».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14282" y="1214422"/>
            <a:ext cx="8643938" cy="478631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800" dirty="0" smtClean="0"/>
          </a:p>
          <a:p>
            <a:pPr lvl="1"/>
            <a:r>
              <a:rPr lang="ru-RU" sz="3600" dirty="0" smtClean="0"/>
              <a:t>Новый взгляд на Базу Знаний</a:t>
            </a:r>
          </a:p>
          <a:p>
            <a:pPr lvl="1"/>
            <a:r>
              <a:rPr lang="ru-RU" sz="3600" dirty="0" smtClean="0"/>
              <a:t>Внутрикорпоративный </a:t>
            </a:r>
            <a:r>
              <a:rPr lang="ru-RU" sz="3600" dirty="0" err="1" smtClean="0"/>
              <a:t>Web</a:t>
            </a:r>
            <a:r>
              <a:rPr lang="ru-RU" sz="3600" dirty="0" smtClean="0"/>
              <a:t> 2.0</a:t>
            </a:r>
          </a:p>
          <a:p>
            <a:pPr lvl="1"/>
            <a:r>
              <a:rPr lang="ru-RU" sz="3600" dirty="0" smtClean="0"/>
              <a:t>Обратная связь</a:t>
            </a:r>
          </a:p>
          <a:p>
            <a:pPr lvl="1"/>
            <a:r>
              <a:rPr lang="ru-RU" sz="3600" dirty="0" smtClean="0"/>
              <a:t>Поддержка корпоративной культуры</a:t>
            </a:r>
          </a:p>
          <a:p>
            <a:pPr lvl="1"/>
            <a:r>
              <a:rPr lang="ru-RU" sz="3600" dirty="0" smtClean="0"/>
              <a:t>Внутренний PR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14625" y="0"/>
            <a:ext cx="6429375" cy="714356"/>
          </a:xfrm>
        </p:spPr>
        <p:txBody>
          <a:bodyPr/>
          <a:lstStyle/>
          <a:p>
            <a:pPr eaLnBrk="1" hangingPunct="1"/>
            <a:r>
              <a:rPr lang="ru-RU" dirty="0" smtClean="0"/>
              <a:t>База знаний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313" y="1000108"/>
            <a:ext cx="8643937" cy="49292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Распределение накопленных знаний между сотрудниками организации	</a:t>
            </a:r>
          </a:p>
          <a:p>
            <a:pPr lvl="1" eaLnBrk="1" hangingPunct="1">
              <a:defRPr/>
            </a:pPr>
            <a:r>
              <a:rPr lang="ru-RU" dirty="0" smtClean="0"/>
              <a:t>Для применения сотрудниками уже разработанных методик работы.</a:t>
            </a:r>
          </a:p>
          <a:p>
            <a:pPr lvl="1" eaLnBrk="1" hangingPunct="1">
              <a:defRPr/>
            </a:pPr>
            <a:r>
              <a:rPr lang="ru-RU" dirty="0" smtClean="0"/>
              <a:t>Для повторного применения </a:t>
            </a:r>
            <a:r>
              <a:rPr lang="en-US" dirty="0" smtClean="0"/>
              <a:t>know-how </a:t>
            </a:r>
            <a:r>
              <a:rPr lang="ru-RU" dirty="0" smtClean="0"/>
              <a:t>при схожих обстоятельствах.</a:t>
            </a:r>
          </a:p>
          <a:p>
            <a:pPr lvl="1" eaLnBrk="1" hangingPunct="1">
              <a:defRPr/>
            </a:pPr>
            <a:r>
              <a:rPr lang="ru-RU" dirty="0" smtClean="0"/>
              <a:t>Сбор и систематизирование данных, накопленных в организации за  время работы.</a:t>
            </a:r>
          </a:p>
          <a:p>
            <a:pPr lvl="1" eaLnBrk="1" hangingPunct="1">
              <a:defRPr/>
            </a:pPr>
            <a:r>
              <a:rPr lang="ru-RU" dirty="0" smtClean="0"/>
              <a:t>Сохранение знаний независимо от ухода сотрудников из компании.</a:t>
            </a:r>
          </a:p>
          <a:p>
            <a:pPr lvl="1" eaLnBrk="1" hangingPunct="1">
              <a:defRPr/>
            </a:pPr>
            <a:endParaRPr lang="ru-RU" dirty="0" smtClean="0"/>
          </a:p>
          <a:p>
            <a:pPr lvl="1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14625" y="0"/>
            <a:ext cx="6429375" cy="71435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«Живая» база знаний 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313" y="1000108"/>
            <a:ext cx="8643937" cy="49292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Чем владеем, кроме документов?	</a:t>
            </a:r>
          </a:p>
          <a:p>
            <a:pPr lvl="1" eaLnBrk="1" hangingPunct="1">
              <a:defRPr/>
            </a:pPr>
            <a:endParaRPr lang="ru-RU" dirty="0" smtClean="0"/>
          </a:p>
          <a:p>
            <a:pPr lvl="1" eaLnBrk="1" hangingPunct="1">
              <a:defRPr/>
            </a:pPr>
            <a:r>
              <a:rPr lang="ru-RU" dirty="0" smtClean="0"/>
              <a:t>Разбор проектов.</a:t>
            </a:r>
          </a:p>
          <a:p>
            <a:pPr lvl="1" eaLnBrk="1" hangingPunct="1">
              <a:defRPr/>
            </a:pPr>
            <a:r>
              <a:rPr lang="ru-RU" dirty="0" smtClean="0"/>
              <a:t>Банк идей.</a:t>
            </a:r>
          </a:p>
          <a:p>
            <a:pPr lvl="1" eaLnBrk="1" hangingPunct="1">
              <a:defRPr/>
            </a:pPr>
            <a:r>
              <a:rPr lang="ru-RU" dirty="0" smtClean="0"/>
              <a:t>Тематические статьи, </a:t>
            </a:r>
            <a:r>
              <a:rPr lang="ru-RU" dirty="0" err="1" smtClean="0"/>
              <a:t>блоги</a:t>
            </a:r>
            <a:r>
              <a:rPr lang="ru-RU" dirty="0" smtClean="0"/>
              <a:t>.</a:t>
            </a:r>
          </a:p>
          <a:p>
            <a:pPr lvl="1" eaLnBrk="1" hangingPunct="1">
              <a:defRPr/>
            </a:pPr>
            <a:r>
              <a:rPr lang="ru-RU" dirty="0" smtClean="0"/>
              <a:t>Корпоративный глоссарий.</a:t>
            </a:r>
          </a:p>
          <a:p>
            <a:pPr lvl="1" eaLnBrk="1" hangingPunct="1">
              <a:defRPr/>
            </a:pPr>
            <a:r>
              <a:rPr lang="ru-RU" dirty="0" smtClean="0"/>
              <a:t>Библиотеки книг.</a:t>
            </a:r>
          </a:p>
          <a:p>
            <a:pPr lvl="1" eaLnBrk="1" hangingPunct="1">
              <a:defRPr/>
            </a:pPr>
            <a:endParaRPr lang="ru-RU" dirty="0" smtClean="0"/>
          </a:p>
          <a:p>
            <a:pPr lvl="1" eaLnBrk="1" hangingPunct="1">
              <a:defRPr/>
            </a:pPr>
            <a:endParaRPr lang="ru-RU" dirty="0" smtClean="0"/>
          </a:p>
        </p:txBody>
      </p:sp>
      <p:pic>
        <p:nvPicPr>
          <p:cNvPr id="5" name="Picture 6" descr="bigstockphoto_Big_Books_14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2786082" cy="35817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14625" y="0"/>
            <a:ext cx="6429375" cy="785813"/>
          </a:xfrm>
        </p:spPr>
        <p:txBody>
          <a:bodyPr/>
          <a:lstStyle/>
          <a:p>
            <a:pPr eaLnBrk="1" hangingPunct="1"/>
            <a:r>
              <a:rPr lang="ru-RU" dirty="0" smtClean="0"/>
              <a:t>О компании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64" t="17812" r="6250" b="7187"/>
          <a:stretch>
            <a:fillRect/>
          </a:stretch>
        </p:blipFill>
        <p:spPr bwMode="auto">
          <a:xfrm>
            <a:off x="500034" y="620213"/>
            <a:ext cx="8215370" cy="50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B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00306"/>
            <a:ext cx="29321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3"/>
          <p:cNvSpPr>
            <a:spLocks noGrp="1"/>
          </p:cNvSpPr>
          <p:nvPr>
            <p:ph type="title" idx="4294967295"/>
          </p:nvPr>
        </p:nvSpPr>
        <p:spPr>
          <a:xfrm>
            <a:off x="1643042" y="0"/>
            <a:ext cx="7500958" cy="571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База знаний новичкам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164" t="18750" r="25000" b="10000"/>
          <a:stretch>
            <a:fillRect/>
          </a:stretch>
        </p:blipFill>
        <p:spPr bwMode="auto">
          <a:xfrm>
            <a:off x="142844" y="714356"/>
            <a:ext cx="5929354" cy="46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В помощь </a:t>
            </a:r>
            <a:r>
              <a:rPr lang="en-US" dirty="0" smtClean="0"/>
              <a:t>HR</a:t>
            </a:r>
            <a:r>
              <a:rPr lang="ru-RU" dirty="0" smtClean="0"/>
              <a:t>: Вакансии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313" y="1000108"/>
            <a:ext cx="8643937" cy="53578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/>
              <a:t>Сотрудники могут дать рекомендацию специалистам в своей области, которых знают по прежней работе 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Предпосылки ротации персонала внутри компании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У работников появляется возможность участвовать в жизни компании.</a:t>
            </a:r>
          </a:p>
        </p:txBody>
      </p:sp>
      <p:pic>
        <p:nvPicPr>
          <p:cNvPr id="4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28934"/>
            <a:ext cx="3841752" cy="3213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TILAN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TILA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TTILAN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TILA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TTILAN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TILA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TTILAN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TILA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TTILAN Pesentation Template Office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F8519F6AD2346BBBC8A033B5233DE" ma:contentTypeVersion="0" ma:contentTypeDescription="Create a new document." ma:contentTypeScope="" ma:versionID="b6b9eb4872608c7ddfa9d7d426d1be4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DB96B1C-6F65-498F-8219-C2654D3EF50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ABC313-6FB3-49AB-8DAD-CD38A8C11D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1323E2-2D26-4F24-9B05-55246CAEB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3403</TotalTime>
  <Words>384</Words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ITTILAN template</vt:lpstr>
      <vt:lpstr>2_ITTILAN template</vt:lpstr>
      <vt:lpstr>3_ITTILAN template</vt:lpstr>
      <vt:lpstr>1_ITTILAN template</vt:lpstr>
      <vt:lpstr>ITTILAN Pesentation Template Office 2007</vt:lpstr>
      <vt:lpstr>Корпоративный портал: примеры эффективных внедрений</vt:lpstr>
      <vt:lpstr>Тандем</vt:lpstr>
      <vt:lpstr>Что может современный портал</vt:lpstr>
      <vt:lpstr>Потенциал для HR – как использовать на «полную катушку».</vt:lpstr>
      <vt:lpstr>База знаний</vt:lpstr>
      <vt:lpstr>«Живая» база знаний </vt:lpstr>
      <vt:lpstr>О компании</vt:lpstr>
      <vt:lpstr>База знаний новичкам</vt:lpstr>
      <vt:lpstr>В помощь HR: Вакансии</vt:lpstr>
      <vt:lpstr>Новости</vt:lpstr>
      <vt:lpstr>Не ограничивайтесь «официозом»</vt:lpstr>
      <vt:lpstr>Обратная связь</vt:lpstr>
      <vt:lpstr>Цитаты из Кодекса</vt:lpstr>
      <vt:lpstr>Slide 14</vt:lpstr>
      <vt:lpstr>Конкурс на 23 февраля</vt:lpstr>
      <vt:lpstr>«Плагиат» на 8 марта</vt:lpstr>
      <vt:lpstr>«Грабли»</vt:lpstr>
      <vt:lpstr>Как продвигать портал среди сотрудников</vt:lpstr>
      <vt:lpstr>Продвижение портала</vt:lpstr>
      <vt:lpstr>Количественные результаты от внедрения портального решения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компании I-FREE</dc:title>
  <dc:creator>DK</dc:creator>
  <cp:lastModifiedBy>katebs</cp:lastModifiedBy>
  <cp:revision>412</cp:revision>
  <dcterms:created xsi:type="dcterms:W3CDTF">2007-03-27T14:48:34Z</dcterms:created>
  <dcterms:modified xsi:type="dcterms:W3CDTF">2008-11-12T10:14:02Z</dcterms:modified>
</cp:coreProperties>
</file>