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68" r:id="rId6"/>
    <p:sldId id="262" r:id="rId7"/>
    <p:sldId id="265" r:id="rId8"/>
    <p:sldId id="267" r:id="rId9"/>
    <p:sldId id="270" r:id="rId10"/>
    <p:sldId id="272" r:id="rId11"/>
    <p:sldId id="266" r:id="rId12"/>
    <p:sldId id="264" r:id="rId13"/>
    <p:sldId id="269" r:id="rId14"/>
    <p:sldId id="286" r:id="rId15"/>
    <p:sldId id="271" r:id="rId16"/>
    <p:sldId id="263" r:id="rId17"/>
    <p:sldId id="273" r:id="rId18"/>
    <p:sldId id="277" r:id="rId19"/>
    <p:sldId id="282" r:id="rId20"/>
    <p:sldId id="276" r:id="rId21"/>
    <p:sldId id="274" r:id="rId22"/>
    <p:sldId id="275" r:id="rId23"/>
    <p:sldId id="279" r:id="rId24"/>
    <p:sldId id="285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065F-862F-4BC4-AC26-81D716B4A41F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1C45E-040C-49DE-A7CE-9DBA676A8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C45E-040C-49DE-A7CE-9DBA676A88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C45E-040C-49DE-A7CE-9DBA676A883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73CA5-3D56-4B33-8214-855BBD1EB223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AAA4B-5A51-4E5D-941B-DDF483C2088E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\\MASHA\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артинки_КП_пп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85736"/>
            <a:ext cx="3365072" cy="3981446"/>
          </a:xfrm>
          <a:prstGeom prst="rect">
            <a:avLst/>
          </a:prstGeom>
          <a:noFill/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1357298"/>
            <a:ext cx="91440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</a:rPr>
              <a:t>1</a:t>
            </a:r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</a:rPr>
              <a:t>С-Битрикс: Корпоративный портал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2500306"/>
            <a:ext cx="5357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Verdana" pitchFamily="34" charset="0"/>
              </a:rPr>
              <a:t>Программный продукт для создания и управления внутрикорпоративным информационным ресурсом компании</a:t>
            </a:r>
            <a:endParaRPr lang="ru-RU" sz="2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5570" y="5000636"/>
            <a:ext cx="393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Сергей Рыжиков</a:t>
            </a:r>
          </a:p>
          <a:p>
            <a:pPr algn="r"/>
            <a:r>
              <a:rPr lang="ru-RU" b="1" dirty="0" smtClean="0"/>
              <a:t>Генеральный директор «1С-Битрикс»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Социальная сеть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и система мгновенных сообщений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42844" y="1994700"/>
            <a:ext cx="49291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endParaRPr lang="ru-RU" sz="1600" b="1" dirty="0">
              <a:latin typeface="Verdana" pitchFamily="34" charset="0"/>
            </a:endParaRP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личная страница сотрудника </a:t>
            </a:r>
            <a:r>
              <a:rPr lang="ru-RU" sz="1600" dirty="0">
                <a:latin typeface="Verdana" pitchFamily="34" charset="0"/>
              </a:rPr>
              <a:t>с персональными </a:t>
            </a:r>
            <a:r>
              <a:rPr lang="ru-RU" sz="1600" dirty="0" err="1">
                <a:latin typeface="Verdana" pitchFamily="34" charset="0"/>
              </a:rPr>
              <a:t>фотогалереями</a:t>
            </a:r>
            <a:r>
              <a:rPr lang="ru-RU" sz="1600" dirty="0">
                <a:latin typeface="Verdana" pitchFamily="34" charset="0"/>
              </a:rPr>
              <a:t>, хранилищем файлов, </a:t>
            </a:r>
            <a:r>
              <a:rPr lang="ru-RU" sz="1600" dirty="0" err="1">
                <a:latin typeface="Verdana" pitchFamily="34" charset="0"/>
              </a:rPr>
              <a:t>блогом</a:t>
            </a:r>
            <a:r>
              <a:rPr lang="ru-RU" sz="1600" dirty="0">
                <a:latin typeface="Verdana" pitchFamily="34" charset="0"/>
              </a:rPr>
              <a:t>, форумом, друзьями, группами, сертификатами обучения; 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</a:rPr>
              <a:t>установление</a:t>
            </a:r>
            <a:r>
              <a:rPr lang="ru-RU" sz="1600" b="1" dirty="0">
                <a:latin typeface="Verdana" pitchFamily="34" charset="0"/>
              </a:rPr>
              <a:t> дружеских отношений </a:t>
            </a:r>
            <a:r>
              <a:rPr lang="ru-RU" sz="1600" dirty="0">
                <a:latin typeface="Verdana" pitchFamily="34" charset="0"/>
              </a:rPr>
              <a:t>между сотрудниками; 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система мгновенных сообщений </a:t>
            </a:r>
            <a:r>
              <a:rPr lang="ru-RU" sz="1600" dirty="0">
                <a:latin typeface="Verdana" pitchFamily="34" charset="0"/>
              </a:rPr>
              <a:t>для общения внутри портала (служит заменой ICQ и других </a:t>
            </a:r>
            <a:r>
              <a:rPr lang="ru-RU" sz="1600" dirty="0" err="1">
                <a:latin typeface="Verdana" pitchFamily="34" charset="0"/>
              </a:rPr>
              <a:t>мессенджеров</a:t>
            </a:r>
            <a:r>
              <a:rPr lang="ru-RU" sz="1600" dirty="0">
                <a:latin typeface="Verdana" pitchFamily="34" charset="0"/>
              </a:rPr>
              <a:t>); 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индикатор</a:t>
            </a:r>
            <a:r>
              <a:rPr lang="ru-RU" sz="1600" dirty="0">
                <a:latin typeface="Verdana" pitchFamily="34" charset="0"/>
              </a:rPr>
              <a:t> нахождения сотрудника на портале. </a:t>
            </a:r>
          </a:p>
        </p:txBody>
      </p:sp>
      <p:pic>
        <p:nvPicPr>
          <p:cNvPr id="4" name="Picture 2" descr="C:\Documents and Settings\Администратор\Рабочий стол\Новая папка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712" y="2357430"/>
            <a:ext cx="37235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Рабочие группы и коллективная работа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 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3338" y="2058886"/>
            <a:ext cx="507209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объединение сотрудников в </a:t>
            </a:r>
            <a:r>
              <a:rPr lang="ru-RU" sz="1600" b="1" dirty="0">
                <a:latin typeface="Verdana" pitchFamily="34" charset="0"/>
              </a:rPr>
              <a:t>рабочие и проектные группы</a:t>
            </a:r>
            <a:r>
              <a:rPr lang="ru-RU" sz="1600" dirty="0">
                <a:latin typeface="Verdana" pitchFamily="34" charset="0"/>
              </a:rPr>
              <a:t>;  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гибкое распределение </a:t>
            </a:r>
            <a:r>
              <a:rPr lang="ru-RU" sz="1600" b="1" dirty="0">
                <a:latin typeface="Verdana" pitchFamily="34" charset="0"/>
              </a:rPr>
              <a:t>прав на доступ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открытые и закрытые </a:t>
            </a:r>
            <a:r>
              <a:rPr lang="ru-RU" sz="1600" dirty="0">
                <a:latin typeface="Verdana" pitchFamily="34" charset="0"/>
              </a:rPr>
              <a:t>группы; </a:t>
            </a:r>
            <a:br>
              <a:rPr lang="ru-RU" sz="1600" dirty="0">
                <a:latin typeface="Verdana" pitchFamily="34" charset="0"/>
              </a:rPr>
            </a:br>
            <a:r>
              <a:rPr lang="ru-RU" sz="1600" dirty="0">
                <a:latin typeface="Verdana" pitchFamily="34" charset="0"/>
              </a:rPr>
              <a:t>отдельные </a:t>
            </a:r>
            <a:r>
              <a:rPr lang="ru-RU" sz="1600" b="1" dirty="0">
                <a:latin typeface="Verdana" pitchFamily="34" charset="0"/>
              </a:rPr>
              <a:t>форумы и </a:t>
            </a:r>
            <a:r>
              <a:rPr lang="ru-RU" sz="1600" b="1" dirty="0" err="1">
                <a:latin typeface="Verdana" pitchFamily="34" charset="0"/>
              </a:rPr>
              <a:t>блоги</a:t>
            </a: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</a:rPr>
              <a:t>групп и сотрудников; 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библиотека файлов </a:t>
            </a:r>
            <a:r>
              <a:rPr lang="ru-RU" sz="1600" dirty="0">
                <a:latin typeface="Verdana" pitchFamily="34" charset="0"/>
              </a:rPr>
              <a:t>и документов; </a:t>
            </a:r>
            <a:br>
              <a:rPr lang="ru-RU" sz="1600" dirty="0">
                <a:latin typeface="Verdana" pitchFamily="34" charset="0"/>
              </a:rPr>
            </a:br>
            <a:r>
              <a:rPr lang="ru-RU" sz="1600" dirty="0">
                <a:latin typeface="Verdana" pitchFamily="34" charset="0"/>
              </a:rPr>
              <a:t>календарь событий группы; 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фотогалереи</a:t>
            </a:r>
            <a:r>
              <a:rPr lang="ru-RU" sz="1600" dirty="0">
                <a:latin typeface="Verdana" pitchFamily="34" charset="0"/>
              </a:rPr>
              <a:t> группы; 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возможность подключить библиотеку документов в качестве сетевого диска персонального компьютера.</a:t>
            </a:r>
            <a:r>
              <a:rPr lang="ru-RU" sz="1600" dirty="0">
                <a:latin typeface="Calibri" pitchFamily="34" charset="0"/>
              </a:rPr>
              <a:t> </a:t>
            </a:r>
          </a:p>
          <a:p>
            <a:pPr>
              <a:spcBef>
                <a:spcPts val="600"/>
              </a:spcBef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3074" name="Picture 2" descr="C:\Documents and Settings\Администратор\Рабочий стол\картинки_КП_пп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508" y="2000240"/>
            <a:ext cx="3872102" cy="2857520"/>
          </a:xfrm>
          <a:prstGeom prst="rect">
            <a:avLst/>
          </a:prstGeom>
          <a:noFill/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646" y="1071546"/>
            <a:ext cx="887935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Оптимизация внутренних коммуникаций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 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14283" y="1997555"/>
            <a:ext cx="4429156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расширенный механизм подачи </a:t>
            </a:r>
            <a:r>
              <a:rPr lang="ru-RU" sz="1600" b="1" dirty="0">
                <a:latin typeface="Verdana" pitchFamily="34" charset="0"/>
              </a:rPr>
              <a:t>электронных заявок </a:t>
            </a:r>
            <a:r>
              <a:rPr lang="ru-RU" sz="1600" dirty="0">
                <a:latin typeface="Verdana" pitchFamily="34" charset="0"/>
              </a:rPr>
              <a:t>(пропуски, курьерская доставка, канцтовары и т.д.);</a:t>
            </a:r>
            <a:r>
              <a:rPr lang="ru-RU" sz="1600" b="1" dirty="0">
                <a:latin typeface="Verdana" pitchFamily="34" charset="0"/>
              </a:rPr>
              <a:t> </a:t>
            </a:r>
            <a:endParaRPr lang="ru-RU" sz="1600" dirty="0">
              <a:latin typeface="Verdana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неограниченное количество </a:t>
            </a:r>
            <a:r>
              <a:rPr lang="ru-RU" sz="1600" b="1" dirty="0">
                <a:latin typeface="Verdana" pitchFamily="34" charset="0"/>
              </a:rPr>
              <a:t>лент новостей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календари событий компании;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общий </a:t>
            </a:r>
            <a:r>
              <a:rPr lang="ru-RU" sz="1600" b="1" dirty="0">
                <a:latin typeface="Verdana" pitchFamily="34" charset="0"/>
              </a:rPr>
              <a:t>форум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фотогалереи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интерактивные возможности: </a:t>
            </a:r>
            <a:r>
              <a:rPr lang="ru-RU" sz="1600" b="1" dirty="0">
                <a:latin typeface="Verdana" pitchFamily="34" charset="0"/>
              </a:rPr>
              <a:t>опросы, </a:t>
            </a:r>
            <a:r>
              <a:rPr lang="ru-RU" sz="1600" b="1" dirty="0" err="1">
                <a:latin typeface="Verdana" pitchFamily="34" charset="0"/>
              </a:rPr>
              <a:t>блоги</a:t>
            </a:r>
            <a:r>
              <a:rPr lang="ru-RU" sz="1600" b="1" dirty="0">
                <a:latin typeface="Verdana" pitchFamily="34" charset="0"/>
              </a:rPr>
              <a:t>, внешние RSS ленты</a:t>
            </a:r>
            <a:r>
              <a:rPr lang="ru-RU" sz="1600" dirty="0">
                <a:latin typeface="Verdana" pitchFamily="34" charset="0"/>
              </a:rPr>
              <a:t> на портале.</a:t>
            </a:r>
          </a:p>
        </p:txBody>
      </p:sp>
      <p:pic>
        <p:nvPicPr>
          <p:cNvPr id="4" name="Picture 2" descr="C:\Documents and Settings\Администратор\Рабочий стол\Новая папк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32" y="2000241"/>
            <a:ext cx="39413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142984"/>
            <a:ext cx="5319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Интерактивные сервисы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14282" y="2000240"/>
            <a:ext cx="4143404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Calibri" pitchFamily="34" charset="0"/>
              </a:rPr>
              <a:t> </a:t>
            </a:r>
          </a:p>
          <a:p>
            <a:pPr marL="27305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 smtClean="0">
                <a:latin typeface="Verdana" pitchFamily="34" charset="0"/>
              </a:rPr>
              <a:t>настраиваемые </a:t>
            </a:r>
            <a:r>
              <a:rPr lang="ru-RU" sz="1600" b="1" dirty="0" err="1">
                <a:latin typeface="Verdana" pitchFamily="34" charset="0"/>
              </a:rPr>
              <a:t>веб-формы</a:t>
            </a:r>
            <a:r>
              <a:rPr lang="ru-RU" sz="1600" dirty="0">
                <a:latin typeface="Verdana" pitchFamily="34" charset="0"/>
              </a:rPr>
              <a:t> (легкое создание электронных запросов с необходимыми полями);</a:t>
            </a:r>
          </a:p>
          <a:p>
            <a:pPr marL="27305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сервисы </a:t>
            </a:r>
            <a:r>
              <a:rPr lang="ru-RU" sz="1600" b="1" dirty="0">
                <a:latin typeface="Verdana" pitchFamily="34" charset="0"/>
              </a:rPr>
              <a:t>«вопросов-ответов»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 marL="27305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автоматизированная </a:t>
            </a:r>
            <a:r>
              <a:rPr lang="ru-RU" sz="1600" b="1" dirty="0">
                <a:latin typeface="Verdana" pitchFamily="34" charset="0"/>
              </a:rPr>
              <a:t>система приема и обработки </a:t>
            </a:r>
            <a:r>
              <a:rPr lang="ru-RU" sz="1600" dirty="0">
                <a:latin typeface="Verdana" pitchFamily="34" charset="0"/>
              </a:rPr>
              <a:t>обращений пользователей, возможность просмотра статуса.</a:t>
            </a:r>
          </a:p>
        </p:txBody>
      </p:sp>
      <p:pic>
        <p:nvPicPr>
          <p:cNvPr id="4" name="Picture 2" descr="C:\Documents and Settings\Администратор\Рабочий стол\Новая папка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66" y="2071678"/>
            <a:ext cx="42544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9164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Обучение и тестирование персонала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14282" y="1785926"/>
            <a:ext cx="414340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latin typeface="Calibri" pitchFamily="34" charset="0"/>
              </a:rPr>
              <a:t> </a:t>
            </a:r>
            <a:r>
              <a:rPr lang="ru-RU" sz="1600" dirty="0" smtClean="0"/>
              <a:t>система обучения сотрудников на корпоративном портале;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создание неограниченного числа учебных курсов; вопросы</a:t>
            </a:r>
            <a:r>
              <a:rPr lang="ru-RU" sz="1600" b="1" dirty="0" smtClean="0"/>
              <a:t> </a:t>
            </a:r>
            <a:r>
              <a:rPr lang="ru-RU" sz="1600" dirty="0" smtClean="0"/>
              <a:t>по итогам урока, Тест для самопроверки;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сертификационные тесты для оценки освоения пользователями материалов курса;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импорт/экспорт курсов в форматах IMS </a:t>
            </a:r>
            <a:r>
              <a:rPr lang="ru-RU" sz="1600" dirty="0" err="1" smtClean="0"/>
              <a:t>Content</a:t>
            </a:r>
            <a:r>
              <a:rPr lang="ru-RU" sz="1600" dirty="0" smtClean="0"/>
              <a:t> </a:t>
            </a:r>
            <a:r>
              <a:rPr lang="ru-RU" sz="1600" dirty="0" err="1" smtClean="0"/>
              <a:t>Package</a:t>
            </a:r>
            <a:r>
              <a:rPr lang="ru-RU" sz="1600" dirty="0" smtClean="0"/>
              <a:t>, IMS QTI;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журнал тестирования персонала с учетом баллов, набранных пользователем при прохождении теста;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список попыток; автоматическое определение результатов;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гибкая система распределения прав доступа к учебным курсам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4" name="Picture 2" descr="C:\Documents and Settings\Администратор\Рабочий стол\Новая папка\0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3304" y="2071678"/>
            <a:ext cx="38617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00562" y="5511800"/>
            <a:ext cx="435771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Быстрое и системное обучение персонала на портале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114298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Гибкая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интеграция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в ИТ-инфраструкту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компании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428596" y="2285992"/>
            <a:ext cx="83582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интеграция с продуктами </a:t>
            </a:r>
            <a:r>
              <a:rPr lang="ru-RU" sz="1600" b="1" dirty="0" err="1">
                <a:latin typeface="Verdana" pitchFamily="34" charset="0"/>
              </a:rPr>
              <a:t>Microsoft</a:t>
            </a: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b="1" dirty="0" err="1">
                <a:latin typeface="Verdana" pitchFamily="34" charset="0"/>
              </a:rPr>
              <a:t>Office</a:t>
            </a:r>
            <a:r>
              <a:rPr lang="ru-RU" sz="1600" dirty="0">
                <a:latin typeface="Verdana" pitchFamily="34" charset="0"/>
              </a:rPr>
              <a:t>;  </a:t>
            </a:r>
          </a:p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</a:rPr>
              <a:t>выгрузка списка </a:t>
            </a:r>
            <a:r>
              <a:rPr lang="ru-RU" sz="1600" dirty="0">
                <a:latin typeface="Verdana" pitchFamily="34" charset="0"/>
              </a:rPr>
              <a:t>сотрудников и прав доступа на портал;  </a:t>
            </a:r>
          </a:p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интеграция </a:t>
            </a:r>
            <a:r>
              <a:rPr lang="ru-RU" sz="1600" b="1" dirty="0">
                <a:latin typeface="Verdana" pitchFamily="34" charset="0"/>
              </a:rPr>
              <a:t>с </a:t>
            </a:r>
            <a:r>
              <a:rPr lang="ru-RU" sz="1600" b="1" dirty="0" smtClean="0">
                <a:latin typeface="Verdana" pitchFamily="34" charset="0"/>
              </a:rPr>
              <a:t>«1С:Зарплата </a:t>
            </a:r>
            <a:r>
              <a:rPr lang="ru-RU" sz="1600" b="1" dirty="0">
                <a:latin typeface="Verdana" pitchFamily="34" charset="0"/>
              </a:rPr>
              <a:t>и Управление </a:t>
            </a:r>
            <a:r>
              <a:rPr lang="ru-RU" sz="1600" b="1" dirty="0" smtClean="0">
                <a:latin typeface="Verdana" pitchFamily="34" charset="0"/>
              </a:rPr>
              <a:t>Персоналом»</a:t>
            </a:r>
            <a:r>
              <a:rPr lang="ru-RU" sz="1600" dirty="0" smtClean="0">
                <a:latin typeface="Verdana" pitchFamily="34" charset="0"/>
              </a:rPr>
              <a:t>, </a:t>
            </a:r>
            <a:r>
              <a:rPr lang="ru-RU" sz="1600" dirty="0">
                <a:latin typeface="Verdana" pitchFamily="34" charset="0"/>
              </a:rPr>
              <a:t>интеграция с </a:t>
            </a:r>
            <a:r>
              <a:rPr lang="ru-RU" sz="1600" b="1" dirty="0" err="1">
                <a:latin typeface="Verdana" pitchFamily="34" charset="0"/>
              </a:rPr>
              <a:t>Active</a:t>
            </a: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b="1" dirty="0" err="1" smtClean="0">
                <a:latin typeface="Verdana" pitchFamily="34" charset="0"/>
              </a:rPr>
              <a:t>Director</a:t>
            </a:r>
            <a:r>
              <a:rPr lang="en-US" sz="1600" b="1" dirty="0" smtClean="0">
                <a:latin typeface="Verdana" pitchFamily="34" charset="0"/>
              </a:rPr>
              <a:t>y</a:t>
            </a:r>
            <a:r>
              <a:rPr lang="ru-RU" sz="1600" b="1" dirty="0">
                <a:latin typeface="Verdana" pitchFamily="34" charset="0"/>
              </a:rPr>
              <a:t> и LDAP серверами</a:t>
            </a:r>
            <a:r>
              <a:rPr lang="ru-RU" sz="1600" dirty="0">
                <a:latin typeface="Verdana" pitchFamily="34" charset="0"/>
              </a:rPr>
              <a:t>, </a:t>
            </a:r>
            <a:r>
              <a:rPr lang="ru-RU" sz="1600" b="1" dirty="0" err="1">
                <a:latin typeface="Verdana" pitchFamily="34" charset="0"/>
              </a:rPr>
              <a:t>OpenID</a:t>
            </a:r>
            <a:r>
              <a:rPr lang="ru-RU" sz="1600" dirty="0">
                <a:latin typeface="Verdana" pitchFamily="34" charset="0"/>
              </a:rPr>
              <a:t>; </a:t>
            </a:r>
          </a:p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SSO </a:t>
            </a:r>
            <a:r>
              <a:rPr lang="ru-RU" sz="1600" b="1" dirty="0" err="1">
                <a:latin typeface="Verdana" pitchFamily="34" charset="0"/>
              </a:rPr>
              <a:t>Single</a:t>
            </a: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b="1" dirty="0" err="1">
                <a:latin typeface="Verdana" pitchFamily="34" charset="0"/>
              </a:rPr>
              <a:t>Sign</a:t>
            </a: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b="1" dirty="0" err="1">
                <a:latin typeface="Verdana" pitchFamily="34" charset="0"/>
              </a:rPr>
              <a:t>On</a:t>
            </a: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</a:rPr>
              <a:t>единая система авторизации позволяющая сотрудникам входить на портал; </a:t>
            </a:r>
          </a:p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b="1" dirty="0" err="1">
                <a:latin typeface="Verdana" pitchFamily="34" charset="0"/>
              </a:rPr>
              <a:t>кросплатформенность</a:t>
            </a:r>
            <a:r>
              <a:rPr lang="ru-RU" sz="1600" b="1" dirty="0">
                <a:latin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</a:rPr>
              <a:t>- работа на UNIX и </a:t>
            </a:r>
            <a:r>
              <a:rPr lang="ru-RU" sz="1600" dirty="0" err="1">
                <a:latin typeface="Verdana" pitchFamily="34" charset="0"/>
              </a:rPr>
              <a:t>Windows</a:t>
            </a:r>
            <a:r>
              <a:rPr lang="ru-RU" sz="1600" dirty="0">
                <a:latin typeface="Verdana" pitchFamily="34" charset="0"/>
              </a:rPr>
              <a:t> (XP, </a:t>
            </a:r>
            <a:r>
              <a:rPr lang="ru-RU" sz="1600" dirty="0" err="1">
                <a:latin typeface="Verdana" pitchFamily="34" charset="0"/>
              </a:rPr>
              <a:t>Vista</a:t>
            </a:r>
            <a:r>
              <a:rPr lang="ru-RU" sz="1600" dirty="0">
                <a:latin typeface="Verdana" pitchFamily="34" charset="0"/>
              </a:rPr>
              <a:t>, </a:t>
            </a:r>
            <a:r>
              <a:rPr lang="ru-RU" sz="1600" dirty="0" err="1">
                <a:latin typeface="Verdana" pitchFamily="34" charset="0"/>
              </a:rPr>
              <a:t>Windows</a:t>
            </a: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dirty="0" err="1">
                <a:latin typeface="Verdana" pitchFamily="34" charset="0"/>
              </a:rPr>
              <a:t>Server</a:t>
            </a:r>
            <a:r>
              <a:rPr lang="ru-RU" sz="1600" dirty="0">
                <a:latin typeface="Verdana" pitchFamily="34" charset="0"/>
              </a:rPr>
              <a:t>);  </a:t>
            </a:r>
          </a:p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Поддержка </a:t>
            </a:r>
            <a:r>
              <a:rPr lang="ru-RU" sz="1600" b="1" dirty="0">
                <a:latin typeface="Verdana" pitchFamily="34" charset="0"/>
              </a:rPr>
              <a:t>IE 5, 6,7 и FF 2, 3</a:t>
            </a:r>
            <a:r>
              <a:rPr lang="ru-RU" sz="1600" dirty="0">
                <a:latin typeface="Verdana" pitchFamily="34" charset="0"/>
              </a:rPr>
              <a:t>;  </a:t>
            </a:r>
          </a:p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Поддержка </a:t>
            </a:r>
            <a:r>
              <a:rPr lang="ru-RU" sz="1600" dirty="0" err="1">
                <a:latin typeface="Verdana" pitchFamily="34" charset="0"/>
              </a:rPr>
              <a:t>MySQL</a:t>
            </a:r>
            <a:r>
              <a:rPr lang="ru-RU" sz="1600" dirty="0">
                <a:latin typeface="Verdana" pitchFamily="34" charset="0"/>
              </a:rPr>
              <a:t>, </a:t>
            </a:r>
            <a:r>
              <a:rPr lang="ru-RU" sz="1600" dirty="0" err="1">
                <a:latin typeface="Verdana" pitchFamily="34" charset="0"/>
              </a:rPr>
              <a:t>Oracle</a:t>
            </a:r>
            <a:r>
              <a:rPr lang="ru-RU" sz="1600" dirty="0">
                <a:latin typeface="Verdana" pitchFamily="34" charset="0"/>
              </a:rPr>
              <a:t>, MSSQL, </a:t>
            </a:r>
            <a:r>
              <a:rPr lang="ru-RU" sz="1600" dirty="0" err="1">
                <a:latin typeface="Verdana" pitchFamily="34" charset="0"/>
              </a:rPr>
              <a:t>Oracle</a:t>
            </a:r>
            <a:r>
              <a:rPr lang="ru-RU" sz="1600" dirty="0">
                <a:latin typeface="Verdana" pitchFamily="34" charset="0"/>
              </a:rPr>
              <a:t> XE, MSSQL </a:t>
            </a:r>
            <a:r>
              <a:rPr lang="ru-RU" sz="1600" dirty="0" err="1">
                <a:latin typeface="Verdana" pitchFamily="34" charset="0"/>
              </a:rPr>
              <a:t>Express</a:t>
            </a:r>
            <a:r>
              <a:rPr lang="ru-RU" sz="1600" dirty="0">
                <a:latin typeface="Verdana" pitchFamily="34" charset="0"/>
              </a:rPr>
              <a:t>;  </a:t>
            </a:r>
          </a:p>
          <a:p>
            <a:pPr marL="273050" indent="-17780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dirty="0" err="1">
                <a:latin typeface="Verdana" pitchFamily="34" charset="0"/>
              </a:rPr>
              <a:t>Веб-сервисы</a:t>
            </a:r>
            <a:r>
              <a:rPr lang="ru-RU" sz="1600" dirty="0">
                <a:latin typeface="Verdana" pitchFamily="34" charset="0"/>
              </a:rPr>
              <a:t> и поддержка SOAP протокола.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68" y="1073137"/>
            <a:ext cx="9001126" cy="569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Возможности продукта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58" y="1938356"/>
            <a:ext cx="4429126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индивидуальный внешний вид </a:t>
            </a:r>
            <a:r>
              <a:rPr lang="ru-RU" sz="1600" dirty="0">
                <a:latin typeface="Verdana" pitchFamily="34" charset="0"/>
              </a:rPr>
              <a:t>системы и легкая смена дизайна;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высокая производительность </a:t>
            </a:r>
            <a:r>
              <a:rPr lang="ru-RU" sz="1600" dirty="0">
                <a:latin typeface="Verdana" pitchFamily="34" charset="0"/>
              </a:rPr>
              <a:t>(десятки тысяч посетителей в сутки на одном сервере);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открытый исходный код </a:t>
            </a:r>
            <a:r>
              <a:rPr lang="ru-RU" sz="1600" dirty="0">
                <a:latin typeface="Verdana" pitchFamily="34" charset="0"/>
              </a:rPr>
              <a:t>(</a:t>
            </a:r>
            <a:r>
              <a:rPr lang="ru-RU" sz="1600" dirty="0" err="1">
                <a:latin typeface="Verdana" pitchFamily="34" charset="0"/>
              </a:rPr>
              <a:t>Битрикс</a:t>
            </a: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dirty="0" err="1">
                <a:latin typeface="Verdana" pitchFamily="34" charset="0"/>
              </a:rPr>
              <a:t>Framework</a:t>
            </a:r>
            <a:r>
              <a:rPr lang="ru-RU" sz="1600" dirty="0">
                <a:latin typeface="Verdana" pitchFamily="34" charset="0"/>
              </a:rPr>
              <a:t>);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оптимальная стоимость лицензии </a:t>
            </a:r>
            <a:r>
              <a:rPr lang="ru-RU" sz="1600" dirty="0">
                <a:latin typeface="Verdana" pitchFamily="34" charset="0"/>
              </a:rPr>
              <a:t>и отсутствие дополнительных скрытых расходов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146" name="Picture 2" descr="C:\Documents and Settings\Администратор\Рабочий стол\КП скрины\КП скрин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57364"/>
            <a:ext cx="3714776" cy="4168858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4" y="1081996"/>
            <a:ext cx="9001125" cy="569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Возможности продукта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7170" name="Picture 2" descr="C:\Documents and Settings\Администратор\Рабочий стол\КП скрины\КП скрин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485975" cy="3879334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4282" y="1928802"/>
            <a:ext cx="492921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возможность работать с </a:t>
            </a:r>
            <a:r>
              <a:rPr lang="ru-RU" sz="1600" b="1" dirty="0">
                <a:latin typeface="Verdana" pitchFamily="34" charset="0"/>
              </a:rPr>
              <a:t>бесплатным </a:t>
            </a:r>
            <a:r>
              <a:rPr lang="ru-RU" sz="1600" b="1" dirty="0" smtClean="0">
                <a:latin typeface="Verdana" pitchFamily="34" charset="0"/>
              </a:rPr>
              <a:t>ПО (</a:t>
            </a:r>
            <a:r>
              <a:rPr lang="en-US" sz="1600" b="1" dirty="0" smtClean="0">
                <a:latin typeface="Verdana" pitchFamily="34" charset="0"/>
              </a:rPr>
              <a:t>Unix, Linux, </a:t>
            </a:r>
            <a:r>
              <a:rPr lang="en-US" sz="1600" b="1" dirty="0" err="1" smtClean="0">
                <a:latin typeface="Verdana" pitchFamily="34" charset="0"/>
              </a:rPr>
              <a:t>MySQL</a:t>
            </a:r>
            <a:r>
              <a:rPr lang="en-US" sz="1600" b="1" dirty="0" smtClean="0">
                <a:latin typeface="Verdana" pitchFamily="34" charset="0"/>
              </a:rPr>
              <a:t>, PHP</a:t>
            </a:r>
            <a:r>
              <a:rPr lang="ru-RU" sz="1600" b="1" dirty="0" smtClean="0">
                <a:latin typeface="Verdana" pitchFamily="34" charset="0"/>
              </a:rPr>
              <a:t>)</a:t>
            </a:r>
            <a:r>
              <a:rPr lang="ru-RU" sz="1600" dirty="0" smtClean="0">
                <a:latin typeface="Verdana" pitchFamily="34" charset="0"/>
              </a:rPr>
              <a:t>;</a:t>
            </a:r>
            <a:endParaRPr lang="ru-RU" sz="1600" dirty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возможны любые </a:t>
            </a:r>
            <a:r>
              <a:rPr lang="ru-RU" sz="1600" b="1" dirty="0">
                <a:latin typeface="Verdana" pitchFamily="34" charset="0"/>
              </a:rPr>
              <a:t>доработки</a:t>
            </a: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dirty="0" err="1">
                <a:latin typeface="Verdana" pitchFamily="34" charset="0"/>
              </a:rPr>
              <a:t>бизнес-логики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большая </a:t>
            </a:r>
            <a:r>
              <a:rPr lang="ru-RU" sz="1600" b="1" dirty="0">
                <a:latin typeface="Verdana" pitchFamily="34" charset="0"/>
              </a:rPr>
              <a:t>сеть партнеров </a:t>
            </a:r>
            <a:r>
              <a:rPr lang="ru-RU" sz="1600" dirty="0">
                <a:latin typeface="Verdana" pitchFamily="34" charset="0"/>
              </a:rPr>
              <a:t>по настройке и внедрению продукта;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адаптивный интерфейс </a:t>
            </a:r>
            <a:r>
              <a:rPr lang="ru-RU" sz="1600" dirty="0">
                <a:latin typeface="Verdana" pitchFamily="34" charset="0"/>
              </a:rPr>
              <a:t>и удобство управления порталом (Ajax-интерфейс);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интуитивно понятное управление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поставка продукта с </a:t>
            </a:r>
            <a:r>
              <a:rPr lang="ru-RU" sz="1600" b="1" dirty="0">
                <a:latin typeface="Verdana" pitchFamily="34" charset="0"/>
              </a:rPr>
              <a:t>2 дизайнами и 3 цветовыми схемами</a:t>
            </a:r>
            <a:r>
              <a:rPr lang="ru-RU" sz="1600" dirty="0">
                <a:latin typeface="Verdana" pitchFamily="34" charset="0"/>
              </a:rPr>
              <a:t> для каждого варианта.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1214438"/>
            <a:ext cx="7523163" cy="569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Быстрая установка и настройка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14282" y="2071678"/>
            <a:ext cx="435771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установка и интеграция </a:t>
            </a:r>
            <a:r>
              <a:rPr lang="ru-RU" sz="1600" dirty="0">
                <a:latin typeface="Verdana" pitchFamily="34" charset="0"/>
              </a:rPr>
              <a:t>в структуру компании всего за 4 часа;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«Мастер установки» </a:t>
            </a:r>
            <a:r>
              <a:rPr lang="ru-RU" sz="1600" dirty="0">
                <a:latin typeface="Verdana" pitchFamily="34" charset="0"/>
              </a:rPr>
              <a:t>продукта и интеграции его в корпоративную инфраструктуру;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 быстрый цикл внедрения и заполнения информации;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«Мастер загрузки» </a:t>
            </a:r>
            <a:r>
              <a:rPr lang="ru-RU" sz="1600" dirty="0">
                <a:latin typeface="Verdana" pitchFamily="34" charset="0"/>
              </a:rPr>
              <a:t>пользователей из базы 1С или CSV.</a:t>
            </a:r>
          </a:p>
          <a:p>
            <a:pPr>
              <a:buFont typeface="Arial" charset="0"/>
              <a:buChar char="•"/>
            </a:pPr>
            <a:endParaRPr lang="ru-RU" sz="1600" dirty="0">
              <a:latin typeface="Verdana" pitchFamily="34" charset="0"/>
            </a:endParaRPr>
          </a:p>
        </p:txBody>
      </p:sp>
      <p:pic>
        <p:nvPicPr>
          <p:cNvPr id="8196" name="Picture 4" descr="C:\Documents and Settings\Администратор\Рабочий стол\КП скрины\КП скрин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3729038" cy="4143376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картинки_КП_пп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686800" cy="3409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3" y="5286389"/>
            <a:ext cx="8715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коробочное решение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;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развертывание и настройка системы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готовый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интранет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285860"/>
            <a:ext cx="792961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Интеграция всего за три шага!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122940"/>
            <a:ext cx="5715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Проблемы в компании</a:t>
            </a:r>
            <a:r>
              <a:rPr lang="ru-RU" dirty="0" smtClean="0">
                <a:latin typeface="Verdana" pitchFamily="34" charset="0"/>
                <a:cs typeface="+mn-cs"/>
              </a:rPr>
              <a:t> </a:t>
            </a:r>
            <a:endParaRPr lang="ru-RU" dirty="0">
              <a:latin typeface="Verdana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0112"/>
            <a:ext cx="81439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600" dirty="0" smtClean="0">
                <a:latin typeface="Verdana" pitchFamily="34" charset="0"/>
              </a:rPr>
              <a:t>После </a:t>
            </a:r>
            <a:r>
              <a:rPr lang="ru-RU" sz="1600" b="1" dirty="0" smtClean="0">
                <a:latin typeface="Verdana" pitchFamily="34" charset="0"/>
              </a:rPr>
              <a:t>50 человек </a:t>
            </a:r>
            <a:r>
              <a:rPr lang="ru-RU" sz="1600" dirty="0" smtClean="0">
                <a:latin typeface="Verdana" pitchFamily="34" charset="0"/>
              </a:rPr>
              <a:t>люди </a:t>
            </a:r>
            <a:r>
              <a:rPr lang="ru-RU" sz="1600" b="1" dirty="0" smtClean="0">
                <a:latin typeface="Verdana" pitchFamily="34" charset="0"/>
              </a:rPr>
              <a:t>перестают узнавать другу друга</a:t>
            </a:r>
            <a:r>
              <a:rPr lang="ru-RU" sz="1600" dirty="0" smtClean="0">
                <a:latin typeface="Verdana" pitchFamily="34" charset="0"/>
              </a:rPr>
              <a:t>, не могут общаться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600" dirty="0" smtClean="0">
                <a:latin typeface="Verdana" pitchFamily="34" charset="0"/>
              </a:rPr>
              <a:t>В компании накапливается </a:t>
            </a:r>
            <a:r>
              <a:rPr lang="ru-RU" sz="1600" b="1" dirty="0" smtClean="0">
                <a:latin typeface="Verdana" pitchFamily="34" charset="0"/>
              </a:rPr>
              <a:t>много документов </a:t>
            </a:r>
            <a:r>
              <a:rPr lang="ru-RU" sz="1600" dirty="0" smtClean="0">
                <a:latin typeface="Verdana" pitchFamily="34" charset="0"/>
              </a:rPr>
              <a:t>на обычных сетевых дисках с именами </a:t>
            </a:r>
            <a:r>
              <a:rPr lang="en-US" sz="1600" dirty="0" smtClean="0">
                <a:latin typeface="Verdana" pitchFamily="34" charset="0"/>
                <a:hlinkClick r:id="rId2" action="ppaction://hlinkfile"/>
              </a:rPr>
              <a:t>\\MASHA\X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</a:rPr>
              <a:t>в которые годами скидывают файлы и которые </a:t>
            </a:r>
            <a:r>
              <a:rPr lang="ru-RU" sz="1600" b="1" dirty="0" smtClean="0">
                <a:latin typeface="Verdana" pitchFamily="34" charset="0"/>
              </a:rPr>
              <a:t>невозможно найти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Для коммуникаций </a:t>
            </a:r>
            <a:r>
              <a:rPr lang="ru-RU" sz="1600" dirty="0" smtClean="0">
                <a:latin typeface="Verdana" pitchFamily="34" charset="0"/>
              </a:rPr>
              <a:t>в компании разные подразделения начинают использовать </a:t>
            </a:r>
            <a:r>
              <a:rPr lang="en-US" sz="1600" b="1" dirty="0" smtClean="0">
                <a:latin typeface="Verdana" pitchFamily="34" charset="0"/>
              </a:rPr>
              <a:t>ICQ</a:t>
            </a:r>
            <a:r>
              <a:rPr lang="ru-RU" sz="1600" b="1" dirty="0" smtClean="0">
                <a:latin typeface="Verdana" pitchFamily="34" charset="0"/>
              </a:rPr>
              <a:t>, </a:t>
            </a:r>
            <a:r>
              <a:rPr lang="en-US" sz="1600" b="1" dirty="0" err="1" smtClean="0">
                <a:latin typeface="Verdana" pitchFamily="34" charset="0"/>
              </a:rPr>
              <a:t>Jaber</a:t>
            </a:r>
            <a:r>
              <a:rPr lang="ru-RU" sz="1600" b="1" dirty="0" smtClean="0">
                <a:latin typeface="Verdana" pitchFamily="34" charset="0"/>
              </a:rPr>
              <a:t>,</a:t>
            </a:r>
            <a:r>
              <a:rPr lang="en-US" sz="1600" b="1" dirty="0" smtClean="0">
                <a:latin typeface="Verdana" pitchFamily="34" charset="0"/>
              </a:rPr>
              <a:t> MSN</a:t>
            </a:r>
            <a:r>
              <a:rPr lang="ru-RU" sz="1600" b="1" dirty="0" smtClean="0">
                <a:latin typeface="Verdana" pitchFamily="34" charset="0"/>
              </a:rPr>
              <a:t>,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</a:rPr>
              <a:t>GoogleTalk</a:t>
            </a:r>
            <a:r>
              <a:rPr lang="ru-RU" sz="1600" b="1" dirty="0" smtClean="0">
                <a:latin typeface="Verdana" pitchFamily="34" charset="0"/>
              </a:rPr>
              <a:t> - </a:t>
            </a:r>
            <a:r>
              <a:rPr lang="ru-RU" sz="1600" dirty="0" smtClean="0">
                <a:latin typeface="Verdana" pitchFamily="34" charset="0"/>
              </a:rPr>
              <a:t>обмениваются сообщениям через интернет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600" dirty="0" smtClean="0">
                <a:latin typeface="Verdana" pitchFamily="34" charset="0"/>
              </a:rPr>
              <a:t>У компании </a:t>
            </a:r>
            <a:r>
              <a:rPr lang="ru-RU" sz="1600" b="1" dirty="0" smtClean="0">
                <a:latin typeface="Verdana" pitchFamily="34" charset="0"/>
              </a:rPr>
              <a:t>нет единого лица </a:t>
            </a:r>
            <a:r>
              <a:rPr lang="ru-RU" sz="1600" dirty="0" smtClean="0">
                <a:latin typeface="Verdana" pitchFamily="34" charset="0"/>
              </a:rPr>
              <a:t>для сотрудников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600" dirty="0" smtClean="0">
                <a:latin typeface="Verdana" pitchFamily="34" charset="0"/>
              </a:rPr>
              <a:t>Руководство </a:t>
            </a:r>
            <a:r>
              <a:rPr lang="ru-RU" sz="1600" b="1" dirty="0" smtClean="0">
                <a:latin typeface="Verdana" pitchFamily="34" charset="0"/>
              </a:rPr>
              <a:t>не имеет инструмента взаимодействия </a:t>
            </a:r>
            <a:r>
              <a:rPr lang="ru-RU" sz="1600" dirty="0" smtClean="0">
                <a:latin typeface="Verdana" pitchFamily="34" charset="0"/>
              </a:rPr>
              <a:t>с сотрудниками и </a:t>
            </a:r>
            <a:r>
              <a:rPr lang="ru-RU" sz="1600" b="1" dirty="0" smtClean="0">
                <a:latin typeface="Verdana" pitchFamily="34" charset="0"/>
              </a:rPr>
              <a:t>влияния на настроения </a:t>
            </a:r>
            <a:r>
              <a:rPr lang="ru-RU" sz="1600" dirty="0" smtClean="0">
                <a:latin typeface="Verdana" pitchFamily="34" charset="0"/>
              </a:rPr>
              <a:t>в коллективе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Инициатива</a:t>
            </a:r>
            <a:r>
              <a:rPr lang="ru-RU" sz="1600" dirty="0" smtClean="0">
                <a:latin typeface="Verdana" pitchFamily="34" charset="0"/>
              </a:rPr>
              <a:t> сотрудников по взаимодействию и решению проблем практически </a:t>
            </a:r>
            <a:r>
              <a:rPr lang="ru-RU" sz="1600" b="1" dirty="0" smtClean="0">
                <a:latin typeface="Verdana" pitchFamily="34" charset="0"/>
              </a:rPr>
              <a:t>отсутствует </a:t>
            </a:r>
          </a:p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Отделы кадров </a:t>
            </a:r>
            <a:r>
              <a:rPr lang="ru-RU" sz="1600" dirty="0" smtClean="0">
                <a:latin typeface="Verdana" pitchFamily="34" charset="0"/>
              </a:rPr>
              <a:t>доводят только приказы и распоряжения для коллектива, и крайне </a:t>
            </a:r>
            <a:r>
              <a:rPr lang="ru-RU" sz="1600" b="1" dirty="0" smtClean="0">
                <a:latin typeface="Verdana" pitchFamily="34" charset="0"/>
              </a:rPr>
              <a:t>редко сообщают о положительных новостях</a:t>
            </a:r>
            <a:r>
              <a:rPr lang="ru-RU" sz="1600" dirty="0" smtClean="0">
                <a:latin typeface="Verdana" pitchFamily="34" charset="0"/>
              </a:rPr>
              <a:t>, поздравляют людей и вообще </a:t>
            </a:r>
            <a:r>
              <a:rPr lang="ru-RU" sz="1600" b="1" dirty="0" smtClean="0">
                <a:latin typeface="Verdana" pitchFamily="34" charset="0"/>
              </a:rPr>
              <a:t>говорят что-то приятное </a:t>
            </a:r>
            <a:r>
              <a:rPr lang="ru-RU" sz="16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Импорт пользователей и структуры компании</a:t>
            </a:r>
            <a:endParaRPr lang="ru-RU" sz="31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2868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Verdana" pitchFamily="34" charset="0"/>
              </a:rPr>
              <a:t>На корпоративный портал может быть выгружена следующая информация: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Структура компании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</a:rPr>
              <a:t>Отделы, департаменты, иерархия, руководители отделов и подразделений, заместители и т.д. Информация сразу становится доступна для просмотра всем пользователям. 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Сотрудники компании</a:t>
            </a:r>
          </a:p>
          <a:p>
            <a:r>
              <a:rPr lang="ru-RU" sz="1400" dirty="0" smtClean="0">
                <a:latin typeface="Verdana" pitchFamily="34" charset="0"/>
              </a:rPr>
              <a:t>Выгружается полная информация о сотрудниках, включая фотографии, личную информацию и данные о рабочей деятельности. Род занятий, должность, контролируемые вопросы.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Информация об отсутствиях сотрудников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 </a:t>
            </a:r>
            <a:r>
              <a:rPr lang="ru-RU" sz="1400" dirty="0" smtClean="0">
                <a:latin typeface="Verdana" pitchFamily="34" charset="0"/>
              </a:rPr>
              <a:t/>
            </a:r>
            <a:br>
              <a:rPr lang="ru-RU" sz="1400" dirty="0" smtClean="0">
                <a:latin typeface="Verdana" pitchFamily="34" charset="0"/>
              </a:rPr>
            </a:br>
            <a:r>
              <a:rPr lang="ru-RU" sz="1400" dirty="0" smtClean="0">
                <a:latin typeface="Verdana" pitchFamily="34" charset="0"/>
              </a:rPr>
              <a:t>Больничные, отпуска, командировки и пр. Информация отображается на корпоративном портале в виде графиков. </a:t>
            </a:r>
            <a:br>
              <a:rPr lang="ru-RU" sz="1400" dirty="0" smtClean="0">
                <a:latin typeface="Verdana" pitchFamily="34" charset="0"/>
              </a:rPr>
            </a:br>
            <a:endParaRPr lang="ru-RU" sz="1400" dirty="0" smtClean="0"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Кадровые перестановки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 </a:t>
            </a:r>
            <a:r>
              <a:rPr lang="ru-RU" sz="1400" dirty="0" smtClean="0">
                <a:latin typeface="Verdana" pitchFamily="34" charset="0"/>
              </a:rPr>
              <a:t/>
            </a:r>
            <a:br>
              <a:rPr lang="ru-RU" sz="1400" dirty="0" smtClean="0">
                <a:latin typeface="Verdana" pitchFamily="34" charset="0"/>
              </a:rPr>
            </a:br>
            <a:r>
              <a:rPr lang="ru-RU" sz="1400" dirty="0" smtClean="0">
                <a:latin typeface="Verdana" pitchFamily="34" charset="0"/>
              </a:rPr>
              <a:t>Прием на работу новых сотрудников, увольнение, список сотрудников с испытательным сроком и т.п.</a:t>
            </a:r>
            <a:endParaRPr lang="ru-RU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87" y="1142984"/>
            <a:ext cx="9028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Обмен данными с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«1С:Зарплата и Управление персоналом»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428868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Одна из первостепенных задач при создании интранет-ресурса - </a:t>
            </a:r>
            <a:r>
              <a:rPr lang="ru-RU" sz="1600" b="1" dirty="0" smtClean="0">
                <a:latin typeface="Verdana" pitchFamily="34" charset="0"/>
              </a:rPr>
              <a:t>интеграция корпоративного портала с внутренней учетной системой организации</a:t>
            </a:r>
            <a:r>
              <a:rPr lang="ru-RU" sz="1600" dirty="0" smtClean="0">
                <a:latin typeface="Verdana" pitchFamily="34" charset="0"/>
              </a:rPr>
              <a:t>, отвечающей за автоматизацию управления персоналом. 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6388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Verdana" pitchFamily="34" charset="0"/>
              </a:rPr>
              <a:t>Одним из наиболее популярных решений для автоматизации управления персоналом является </a:t>
            </a:r>
            <a:r>
              <a:rPr lang="ru-RU" sz="1600" b="1" dirty="0" smtClean="0">
                <a:latin typeface="Verdana" pitchFamily="34" charset="0"/>
              </a:rPr>
              <a:t>«1С:Зарплата и Управление Персоналом» (на базе «1С:Предприятие 8.1»).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Verdana" pitchFamily="34" charset="0"/>
              </a:rPr>
              <a:t>Интеграция позволяет быстро, без привлечения технических специалистов выгрузить необходимые данные.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1812307" cy="108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" y="1071546"/>
            <a:ext cx="90741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Лицензирование и ценовая политика 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85720" y="3143248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Verdana" pitchFamily="34" charset="0"/>
              </a:rPr>
              <a:t>Цена </a:t>
            </a:r>
            <a:r>
              <a:rPr lang="ru-RU" sz="1600" dirty="0">
                <a:latin typeface="Verdana" pitchFamily="34" charset="0"/>
              </a:rPr>
              <a:t>портала не зависит от общей численности сотрудников компании. </a:t>
            </a:r>
            <a:br>
              <a:rPr lang="ru-RU" sz="1600" dirty="0">
                <a:latin typeface="Verdana" pitchFamily="34" charset="0"/>
              </a:rPr>
            </a:br>
            <a:r>
              <a:rPr lang="ru-RU" sz="1600" b="1" dirty="0" smtClean="0">
                <a:latin typeface="Verdana" pitchFamily="34" charset="0"/>
              </a:rPr>
              <a:t>Предварительная цена - </a:t>
            </a:r>
            <a:r>
              <a:rPr lang="en-US" sz="1600" b="1" dirty="0" smtClean="0">
                <a:latin typeface="Verdana" pitchFamily="34" charset="0"/>
              </a:rPr>
              <a:t>34500</a:t>
            </a: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ru-RU" sz="1600" b="1" dirty="0" smtClean="0">
                <a:latin typeface="Verdana" pitchFamily="34" charset="0"/>
              </a:rPr>
              <a:t>рублей на 25 пользователей!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Verdana" pitchFamily="34" charset="0"/>
              </a:rPr>
              <a:t>Лицензии на дополнительных пользователей можно приобрести отдельно. </a:t>
            </a:r>
            <a:br>
              <a:rPr lang="ru-RU" sz="1600" dirty="0" smtClean="0">
                <a:latin typeface="Verdana" pitchFamily="34" charset="0"/>
              </a:rPr>
            </a:br>
            <a:r>
              <a:rPr lang="ru-RU" sz="1600" dirty="0" smtClean="0">
                <a:latin typeface="Verdana" pitchFamily="34" charset="0"/>
              </a:rPr>
              <a:t>500 рублей</a:t>
            </a:r>
            <a:r>
              <a:rPr lang="en-US" sz="1600" dirty="0" smtClean="0">
                <a:latin typeface="Verdana" pitchFamily="34" charset="0"/>
              </a:rPr>
              <a:t>/</a:t>
            </a:r>
            <a:r>
              <a:rPr lang="ru-RU" sz="1600" dirty="0" smtClean="0">
                <a:latin typeface="Verdana" pitchFamily="34" charset="0"/>
              </a:rPr>
              <a:t>пользователь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Verdana" pitchFamily="34" charset="0"/>
              </a:rPr>
              <a:t>Предусмотрены скидки в зависимости от числа пользователей.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Verdana" pitchFamily="34" charset="0"/>
              </a:rPr>
              <a:t>50 </a:t>
            </a:r>
            <a:r>
              <a:rPr lang="ru-RU" sz="1600" dirty="0" smtClean="0">
                <a:latin typeface="Verdana" pitchFamily="34" charset="0"/>
              </a:rPr>
              <a:t>пользователей – </a:t>
            </a:r>
            <a:r>
              <a:rPr lang="ru-RU" sz="1600" b="1" dirty="0" smtClean="0">
                <a:latin typeface="Verdana" pitchFamily="34" charset="0"/>
              </a:rPr>
              <a:t>скидка 15%</a:t>
            </a:r>
            <a:r>
              <a:rPr lang="ru-RU" sz="1600" dirty="0" smtClean="0">
                <a:latin typeface="Verdana" pitchFamily="34" charset="0"/>
              </a:rPr>
              <a:t> (425 рублей)</a:t>
            </a:r>
            <a:endParaRPr lang="en-US" sz="1600" b="1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Verdana" pitchFamily="34" charset="0"/>
              </a:rPr>
              <a:t>100</a:t>
            </a:r>
            <a:r>
              <a:rPr lang="ru-RU" sz="1600" dirty="0" smtClean="0">
                <a:latin typeface="Verdana" pitchFamily="34" charset="0"/>
              </a:rPr>
              <a:t> пользователей – </a:t>
            </a:r>
            <a:r>
              <a:rPr lang="ru-RU" sz="1600" b="1" dirty="0" smtClean="0">
                <a:latin typeface="Verdana" pitchFamily="34" charset="0"/>
              </a:rPr>
              <a:t>скидка 25%</a:t>
            </a:r>
            <a:r>
              <a:rPr lang="ru-RU" sz="1600" dirty="0" smtClean="0">
                <a:latin typeface="Verdana" pitchFamily="34" charset="0"/>
              </a:rPr>
              <a:t> (375 рублей)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Verdana" pitchFamily="34" charset="0"/>
              </a:rPr>
              <a:t>1000</a:t>
            </a:r>
            <a:r>
              <a:rPr lang="ru-RU" sz="1600" dirty="0" smtClean="0">
                <a:latin typeface="Verdana" pitchFamily="34" charset="0"/>
              </a:rPr>
              <a:t> пользователей – </a:t>
            </a:r>
            <a:r>
              <a:rPr lang="ru-RU" sz="1600" b="1" dirty="0" smtClean="0">
                <a:latin typeface="Verdana" pitchFamily="34" charset="0"/>
              </a:rPr>
              <a:t>скидка 45%</a:t>
            </a:r>
            <a:r>
              <a:rPr lang="ru-RU" sz="1600" dirty="0" smtClean="0">
                <a:latin typeface="Verdana" pitchFamily="34" charset="0"/>
              </a:rPr>
              <a:t> (275 рублей)</a:t>
            </a:r>
            <a:endParaRPr lang="en-US" sz="16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Verdana" pitchFamily="34" charset="0"/>
              </a:rPr>
              <a:t> Ценовая политика будет опубликована 14 октября 2008 года.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928802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Verdana" pitchFamily="34" charset="0"/>
              </a:rPr>
              <a:t>Стоимость лицензии на «1С-Битрикс: Корпоративный портал» определяется </a:t>
            </a:r>
            <a:r>
              <a:rPr lang="ru-RU" sz="1600" b="1" dirty="0" smtClean="0">
                <a:latin typeface="Verdana" pitchFamily="34" charset="0"/>
              </a:rPr>
              <a:t>в зависимости от числа активных пользователей, зарегистрированных на корпоративном портале и авторизовавшихся в системе как минимум один раз</a:t>
            </a:r>
            <a:r>
              <a:rPr lang="ru-RU" sz="1600" dirty="0" smtClean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Технология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SiteUpdate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6430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Verdana" pitchFamily="34" charset="0"/>
              </a:rPr>
              <a:t>Уникальная технология </a:t>
            </a:r>
            <a:r>
              <a:rPr lang="ru-RU" sz="1600" b="1" dirty="0" err="1">
                <a:latin typeface="Verdana" pitchFamily="34" charset="0"/>
              </a:rPr>
              <a:t>SiteUpdate</a:t>
            </a:r>
            <a:r>
              <a:rPr lang="ru-RU" sz="1600" dirty="0">
                <a:latin typeface="Verdana" pitchFamily="34" charset="0"/>
              </a:rPr>
              <a:t> позволяет без дополнительных расходов </a:t>
            </a:r>
            <a:r>
              <a:rPr lang="ru-RU" sz="1600" b="1" dirty="0">
                <a:latin typeface="Verdana" pitchFamily="34" charset="0"/>
              </a:rPr>
              <a:t>скачивать обновления продукта и новые модули</a:t>
            </a:r>
            <a:r>
              <a:rPr lang="ru-RU" sz="1600" dirty="0">
                <a:latin typeface="Verdana" pitchFamily="34" charset="0"/>
              </a:rPr>
              <a:t>.</a:t>
            </a:r>
          </a:p>
        </p:txBody>
      </p:sp>
      <p:pic>
        <p:nvPicPr>
          <p:cNvPr id="5" name="Picture 1" descr="C:\Documents and Settings\Администратор\Рабочий стол\siteupda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3" y="10668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3C7AB2"/>
                </a:solidFill>
                <a:latin typeface="Verdana" pitchFamily="34" charset="0"/>
              </a:rPr>
              <a:t>Нагрузка на портал</a:t>
            </a:r>
            <a:endParaRPr lang="en-US" sz="2800" b="1" dirty="0" smtClean="0">
              <a:solidFill>
                <a:srgbClr val="3C7AB2"/>
              </a:solidFill>
              <a:latin typeface="Verdana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b="0">
              <a:latin typeface="Verdana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65100" y="1993900"/>
            <a:ext cx="5407032" cy="289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0" dirty="0" smtClean="0">
                <a:latin typeface="Verdana" pitchFamily="34" charset="0"/>
              </a:rPr>
              <a:t>Портал, </a:t>
            </a:r>
            <a:r>
              <a:rPr lang="ru-RU" sz="1400" b="0" dirty="0">
                <a:latin typeface="Verdana" pitchFamily="34" charset="0"/>
              </a:rPr>
              <a:t>созданный на основе продукта, выдерживает </a:t>
            </a:r>
            <a:r>
              <a:rPr lang="ru-RU" sz="1400" dirty="0">
                <a:latin typeface="Verdana" pitchFamily="34" charset="0"/>
              </a:rPr>
              <a:t>любую нагрузку</a:t>
            </a:r>
            <a:r>
              <a:rPr lang="ru-RU" sz="1400" b="0" dirty="0">
                <a:latin typeface="Verdana" pitchFamily="34" charset="0"/>
              </a:rPr>
              <a:t>.</a:t>
            </a:r>
          </a:p>
          <a:p>
            <a:endParaRPr lang="ru-RU" sz="1400" b="0" dirty="0">
              <a:latin typeface="Verdana" pitchFamily="34" charset="0"/>
            </a:endParaRPr>
          </a:p>
          <a:p>
            <a:r>
              <a:rPr lang="ru-RU" sz="1400" b="0" dirty="0">
                <a:latin typeface="Verdana" pitchFamily="34" charset="0"/>
              </a:rPr>
              <a:t>Используя разные конфигурации оборудования и продукт «</a:t>
            </a:r>
            <a:r>
              <a:rPr lang="ru-RU" sz="1400" b="0" dirty="0"/>
              <a:t>1С-</a:t>
            </a:r>
            <a:r>
              <a:rPr lang="ru-RU" sz="1400" b="0" dirty="0">
                <a:latin typeface="Verdana" pitchFamily="34" charset="0"/>
              </a:rPr>
              <a:t>Битрикс: </a:t>
            </a:r>
            <a:r>
              <a:rPr lang="ru-RU" sz="1400" b="0" dirty="0" smtClean="0">
                <a:latin typeface="Verdana" pitchFamily="34" charset="0"/>
              </a:rPr>
              <a:t>Корпоративный портал», </a:t>
            </a:r>
            <a:r>
              <a:rPr lang="ru-RU" sz="1400" b="0" dirty="0">
                <a:latin typeface="Verdana" pitchFamily="34" charset="0"/>
              </a:rPr>
              <a:t>можно </a:t>
            </a:r>
            <a:r>
              <a:rPr lang="ru-RU" sz="1400" dirty="0">
                <a:latin typeface="Verdana" pitchFamily="34" charset="0"/>
              </a:rPr>
              <a:t>масштабировать проект в зависимости от нагрузки</a:t>
            </a:r>
            <a:r>
              <a:rPr lang="ru-RU" sz="1400" b="0" dirty="0">
                <a:latin typeface="Verdana" pitchFamily="34" charset="0"/>
              </a:rPr>
              <a:t> на сервер, что позволяет каждому клиенту найти оптимальный уровень, соответствующий задачам проекта и нагрузке.</a:t>
            </a:r>
          </a:p>
          <a:p>
            <a:endParaRPr lang="ru-RU" sz="1400" b="0" dirty="0">
              <a:latin typeface="Verdana" pitchFamily="34" charset="0"/>
            </a:endParaRPr>
          </a:p>
          <a:p>
            <a:r>
              <a:rPr lang="ru-RU" sz="1400" b="0" dirty="0">
                <a:latin typeface="Verdana" pitchFamily="34" charset="0"/>
              </a:rPr>
              <a:t>При увеличении нагрузки на сервер необходимо обеспечить бесперебойную работу сайта, а для этого требуется надежная база </a:t>
            </a:r>
            <a:r>
              <a:rPr lang="ru-RU" sz="1400" b="0" dirty="0" smtClean="0">
                <a:latin typeface="Verdana" pitchFamily="34" charset="0"/>
              </a:rPr>
              <a:t>данных.</a:t>
            </a:r>
            <a:endParaRPr lang="ru-RU" sz="1400" b="0" dirty="0">
              <a:latin typeface="Verdana" pitchFamily="34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334000" y="5511800"/>
            <a:ext cx="31003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dirty="0">
                <a:solidFill>
                  <a:srgbClr val="C00000"/>
                </a:solidFill>
              </a:rPr>
              <a:t>Для любой нагрузки</a:t>
            </a:r>
          </a:p>
        </p:txBody>
      </p:sp>
      <p:pic>
        <p:nvPicPr>
          <p:cNvPr id="63495" name="Picture 9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47900"/>
            <a:ext cx="3486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546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 чего начать?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82868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1. Скачать пробную версию продукта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1400" dirty="0" smtClean="0">
              <a:latin typeface="Verdana" pitchFamily="34" charset="0"/>
            </a:endParaRPr>
          </a:p>
          <a:p>
            <a:r>
              <a:rPr lang="ru-RU" sz="1600" b="1" dirty="0" smtClean="0">
                <a:latin typeface="Verdana" pitchFamily="34" charset="0"/>
              </a:rPr>
              <a:t>	</a:t>
            </a:r>
            <a:r>
              <a:rPr lang="en-US" sz="1600" b="1" dirty="0" smtClean="0">
                <a:latin typeface="Verdana" pitchFamily="34" charset="0"/>
              </a:rPr>
              <a:t>http://www.1c-bitrix.ru/</a:t>
            </a:r>
            <a:endParaRPr lang="ru-RU" sz="1600" b="1" dirty="0" smtClean="0">
              <a:latin typeface="Verdana" pitchFamily="34" charset="0"/>
            </a:endParaRPr>
          </a:p>
          <a:p>
            <a:endParaRPr lang="ru-RU" sz="1400" dirty="0" smtClean="0"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2. Установить Корпоративный портал и интегрировать в ИТ- инфраструктуру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</a:rPr>
              <a:t>Используя мастер установки, интегрировать продукт с </a:t>
            </a:r>
            <a:r>
              <a:rPr lang="en-US" sz="1400" dirty="0" err="1" smtClean="0">
                <a:latin typeface="Verdana" pitchFamily="34" charset="0"/>
              </a:rPr>
              <a:t>ActiveDirectory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ru-RU" sz="1400" dirty="0" smtClean="0">
                <a:latin typeface="Verdana" pitchFamily="34" charset="0"/>
              </a:rPr>
              <a:t>, загрузить пользователей из 1С:ЗУП или </a:t>
            </a:r>
            <a:r>
              <a:rPr lang="en-US" sz="1400" dirty="0" smtClean="0">
                <a:latin typeface="Verdana" pitchFamily="34" charset="0"/>
              </a:rPr>
              <a:t>Excel/CSV</a:t>
            </a:r>
            <a:r>
              <a:rPr lang="ru-RU" sz="1400" dirty="0" smtClean="0">
                <a:latin typeface="Verdana" pitchFamily="34" charset="0"/>
              </a:rPr>
              <a:t> или открыть регистрацию пользователей на портале.</a:t>
            </a:r>
          </a:p>
          <a:p>
            <a:endParaRPr lang="ru-RU" sz="1400" dirty="0" smtClean="0"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3. Модифицировать типовое наполнение портала </a:t>
            </a:r>
            <a:r>
              <a:rPr lang="ru-RU" sz="1400" dirty="0" smtClean="0">
                <a:latin typeface="Verdana" pitchFamily="34" charset="0"/>
              </a:rPr>
              <a:t/>
            </a:r>
            <a:br>
              <a:rPr lang="ru-RU" sz="1400" dirty="0" smtClean="0">
                <a:latin typeface="Verdana" pitchFamily="34" charset="0"/>
              </a:rPr>
            </a:br>
            <a:endParaRPr lang="ru-RU" sz="1400" dirty="0" smtClean="0">
              <a:latin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</a:rPr>
              <a:t>Изменить рассказ о компании, внести несколько актуальных приказов и новостей, загрузить документы в хранилище… </a:t>
            </a:r>
            <a:br>
              <a:rPr lang="ru-RU" sz="1400" dirty="0" smtClean="0">
                <a:latin typeface="Verdana" pitchFamily="34" charset="0"/>
              </a:rPr>
            </a:br>
            <a:endParaRPr lang="ru-RU" sz="1400" dirty="0" smtClean="0">
              <a:latin typeface="Verdana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Корпоративный портал готов к началу работы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уже через 4 часа!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Далее вы можете настраивать портал в процессе эксплуатации под свои задачи и с учетом осведомленности пользователей о всех возможностях 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 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" y="1066800"/>
            <a:ext cx="9043988" cy="6429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C7AB2"/>
                </a:solidFill>
                <a:latin typeface="Verdana" pitchFamily="34" charset="0"/>
              </a:rPr>
              <a:t>Контактная информация</a:t>
            </a:r>
            <a:endParaRPr lang="en-US" sz="2800" b="1" smtClean="0">
              <a:solidFill>
                <a:srgbClr val="3C7AB2"/>
              </a:solidFill>
              <a:latin typeface="Verdana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860925" y="4608513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498600" y="2044700"/>
            <a:ext cx="7086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600">
                <a:solidFill>
                  <a:srgbClr val="3C7AB2"/>
                </a:solidFill>
                <a:latin typeface="Verdana" pitchFamily="34" charset="0"/>
              </a:rPr>
              <a:t>Москва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ru-RU" sz="1400">
              <a:latin typeface="Verdan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>
                <a:latin typeface="Verdana" pitchFamily="34" charset="0"/>
              </a:rPr>
              <a:t>Телефоны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b="0">
                <a:latin typeface="Verdana" pitchFamily="34" charset="0"/>
              </a:rPr>
              <a:t>+7 (499) 763-11-92</a:t>
            </a:r>
            <a:r>
              <a:rPr lang="ru-RU" sz="2800" b="0"/>
              <a:t> </a:t>
            </a:r>
            <a:endParaRPr lang="ru-RU" sz="1400" b="0">
              <a:latin typeface="Verdan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b="0">
                <a:latin typeface="Verdana" pitchFamily="34" charset="0"/>
              </a:rPr>
              <a:t>+7 (495) 363-37-53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ru-RU" sz="1400" b="0">
              <a:latin typeface="Verdan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>
                <a:latin typeface="Verdana" pitchFamily="34" charset="0"/>
              </a:rPr>
              <a:t>Почтовый адрес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b="0">
                <a:latin typeface="Verdana" pitchFamily="34" charset="0"/>
              </a:rPr>
              <a:t>127473, г. Москва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b="0">
                <a:latin typeface="Verdana" pitchFamily="34" charset="0"/>
              </a:rPr>
              <a:t>ул. Селезневская, 34 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 b="0">
                <a:latin typeface="Verdana" pitchFamily="34" charset="0"/>
              </a:rPr>
              <a:t>(м. Новослободская), офис 3575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353050" y="2046288"/>
            <a:ext cx="337026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600">
                <a:solidFill>
                  <a:srgbClr val="3C7AB2"/>
                </a:solidFill>
                <a:latin typeface="Verdana" pitchFamily="34" charset="0"/>
              </a:rPr>
              <a:t>Калининград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ru-RU" sz="1400">
              <a:latin typeface="Verdan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>
                <a:latin typeface="Verdana" pitchFamily="34" charset="0"/>
              </a:rPr>
              <a:t>Телефон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1400" b="0">
                <a:latin typeface="Verdana" pitchFamily="34" charset="0"/>
              </a:rPr>
              <a:t>+7 </a:t>
            </a:r>
            <a:r>
              <a:rPr lang="ru-RU" sz="1400" b="0">
                <a:latin typeface="Verdana" pitchFamily="34" charset="0"/>
              </a:rPr>
              <a:t>(4012) </a:t>
            </a:r>
            <a:r>
              <a:rPr lang="en-US" sz="1400" b="0">
                <a:latin typeface="Verdana" pitchFamily="34" charset="0"/>
              </a:rPr>
              <a:t>51-05-64</a:t>
            </a:r>
            <a:endParaRPr lang="ru-RU" sz="1400" b="0">
              <a:latin typeface="Verdan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ru-RU" sz="1400" b="0">
              <a:latin typeface="Verdan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ru-RU" sz="1400">
              <a:latin typeface="Verdan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ru-RU" sz="1400">
                <a:latin typeface="Verdana" pitchFamily="34" charset="0"/>
              </a:rPr>
              <a:t>Почтовый адрес</a:t>
            </a:r>
            <a:endParaRPr lang="en-US" sz="1400" b="0">
              <a:latin typeface="Verdana" pitchFamily="34" charset="0"/>
            </a:endParaRPr>
          </a:p>
          <a:p>
            <a:r>
              <a:rPr lang="ru-RU" sz="1400" b="0">
                <a:latin typeface="Verdana" pitchFamily="34" charset="0"/>
              </a:rPr>
              <a:t>236001, г. Калининград, Московский проспект, 261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141538" y="4895850"/>
            <a:ext cx="46402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Verdana" pitchFamily="34" charset="0"/>
              </a:rPr>
              <a:t>E-mail</a:t>
            </a:r>
            <a:r>
              <a:rPr lang="ru-RU" sz="1400">
                <a:latin typeface="Verdana" pitchFamily="34" charset="0"/>
              </a:rPr>
              <a:t> отдела продаж</a:t>
            </a:r>
            <a:r>
              <a:rPr lang="en-US" sz="1400">
                <a:latin typeface="Verdana" pitchFamily="34" charset="0"/>
              </a:rPr>
              <a:t>:</a:t>
            </a:r>
            <a:r>
              <a:rPr lang="en-US" sz="1400" b="0">
                <a:latin typeface="Verdana" pitchFamily="34" charset="0"/>
              </a:rPr>
              <a:t> </a:t>
            </a:r>
            <a:r>
              <a:rPr lang="en-US" sz="1400">
                <a:solidFill>
                  <a:srgbClr val="3C7AB2"/>
                </a:solidFill>
                <a:latin typeface="Verdana" pitchFamily="34" charset="0"/>
              </a:rPr>
              <a:t>sales@</a:t>
            </a:r>
            <a:r>
              <a:rPr lang="ru-RU" sz="1400">
                <a:solidFill>
                  <a:srgbClr val="3C7AB2"/>
                </a:solidFill>
                <a:latin typeface="Verdana" pitchFamily="34" charset="0"/>
              </a:rPr>
              <a:t>1</a:t>
            </a:r>
            <a:r>
              <a:rPr lang="en-US" sz="1400">
                <a:solidFill>
                  <a:srgbClr val="3C7AB2"/>
                </a:solidFill>
                <a:latin typeface="Verdana" pitchFamily="34" charset="0"/>
              </a:rPr>
              <a:t>c-bitrix.ru</a:t>
            </a:r>
          </a:p>
          <a:p>
            <a:pPr algn="ctr"/>
            <a:endParaRPr lang="ru-RU" sz="1400">
              <a:solidFill>
                <a:srgbClr val="3C7AB2"/>
              </a:solidFill>
              <a:latin typeface="Verdana" pitchFamily="34" charset="0"/>
            </a:endParaRPr>
          </a:p>
          <a:p>
            <a:pPr algn="ctr"/>
            <a:r>
              <a:rPr lang="ru-RU" sz="1400">
                <a:latin typeface="Verdana" pitchFamily="34" charset="0"/>
              </a:rPr>
              <a:t>Адрес сайта: </a:t>
            </a:r>
            <a:r>
              <a:rPr lang="en-US" sz="1400" u="sng">
                <a:solidFill>
                  <a:srgbClr val="3C7CB6"/>
                </a:solidFill>
                <a:latin typeface="Verdana" pitchFamily="34" charset="0"/>
              </a:rPr>
              <a:t>http://www.1c-bitrix.ru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09292"/>
            <a:ext cx="9144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Чего хочет руководитель?</a:t>
            </a:r>
            <a:r>
              <a:rPr lang="ru-RU" dirty="0" smtClean="0">
                <a:latin typeface="Verdana" pitchFamily="34" charset="0"/>
                <a:cs typeface="+mn-cs"/>
              </a:rPr>
              <a:t> </a:t>
            </a:r>
            <a:endParaRPr lang="ru-RU" dirty="0">
              <a:latin typeface="Verdana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68890"/>
            <a:ext cx="814393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Управляемости компании</a:t>
            </a:r>
          </a:p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Эффективной работы 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сотрудников</a:t>
            </a:r>
          </a:p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Минимизации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потерь времени при поиске информации</a:t>
            </a:r>
          </a:p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Осведомленности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о процессах и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настроениях 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в компании</a:t>
            </a:r>
          </a:p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Автоматизации бизнес-процессов 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и документооборота</a:t>
            </a:r>
          </a:p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Наличия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единой точки 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доступа к информации</a:t>
            </a:r>
          </a:p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Формирования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корпоративной культуры</a:t>
            </a:r>
          </a:p>
          <a:p>
            <a:pPr marL="531813" lvl="1" indent="-176213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Информационной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поддержки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инициатив руководства</a:t>
            </a:r>
            <a:endParaRPr lang="ru-RU" sz="2000" dirty="0"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081996"/>
            <a:ext cx="5715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Чего хотят сотрудники?</a:t>
            </a:r>
            <a:endParaRPr lang="ru-RU" dirty="0">
              <a:latin typeface="Verdana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85926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Быстрого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и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комфортного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включения в коллектив новых сотрудников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Оптимальной атмосферы 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в коллективе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Удобных условий работы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Быстрого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доступа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к информации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Компанию с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человеческим лицом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Эффективного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производственного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процесса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, минимальных непроизводственных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потерь времени 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на выполнение своих задач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Идентификацию себя 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в компании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как личности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Удобную форму отчетности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Возможность </a:t>
            </a:r>
            <a:r>
              <a:rPr lang="ru-RU" sz="2000" b="1" dirty="0" smtClean="0">
                <a:latin typeface="Verdana" pitchFamily="34" charset="0"/>
                <a:sym typeface="Wingdings" pitchFamily="2" charset="2"/>
              </a:rPr>
              <a:t>достучаться</a:t>
            </a:r>
            <a:r>
              <a:rPr lang="ru-RU" sz="2000" dirty="0" smtClean="0">
                <a:latin typeface="Verdana" pitchFamily="34" charset="0"/>
                <a:sym typeface="Wingdings" pitchFamily="2" charset="2"/>
              </a:rPr>
              <a:t> до руководства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109292"/>
            <a:ext cx="642942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Общие проблемы</a:t>
            </a:r>
            <a:endParaRPr lang="ru-RU" dirty="0">
              <a:latin typeface="Verdana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116" y="2071678"/>
            <a:ext cx="871540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 Рост компании, ее </a:t>
            </a:r>
            <a:r>
              <a:rPr lang="ru-RU" b="1" dirty="0" smtClean="0">
                <a:latin typeface="Verdana" pitchFamily="34" charset="0"/>
              </a:rPr>
              <a:t>территориальная </a:t>
            </a:r>
            <a:r>
              <a:rPr lang="ru-RU" b="1" dirty="0" err="1" smtClean="0">
                <a:latin typeface="Verdana" pitchFamily="34" charset="0"/>
              </a:rPr>
              <a:t>распределенность</a:t>
            </a:r>
            <a:r>
              <a:rPr lang="ru-RU" dirty="0" smtClean="0">
                <a:latin typeface="Verdana" pitchFamily="34" charset="0"/>
              </a:rPr>
              <a:t>; 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</a:rPr>
              <a:t>Отсутствие </a:t>
            </a:r>
            <a:r>
              <a:rPr lang="ru-RU" dirty="0" smtClean="0">
                <a:latin typeface="Verdana" pitchFamily="34" charset="0"/>
              </a:rPr>
              <a:t>полноценной </a:t>
            </a:r>
            <a:r>
              <a:rPr lang="ru-RU" b="1" dirty="0" smtClean="0">
                <a:latin typeface="Verdana" pitchFamily="34" charset="0"/>
              </a:rPr>
              <a:t>коммуникации </a:t>
            </a:r>
            <a:r>
              <a:rPr lang="ru-RU" dirty="0" smtClean="0">
                <a:latin typeface="Verdana" pitchFamily="34" charset="0"/>
              </a:rPr>
              <a:t>внутри компании (сотрудники не знают друг друга в лицо, нет единых справочников (адреса, телефоны);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 Необходимость </a:t>
            </a:r>
            <a:r>
              <a:rPr lang="ru-RU" b="1" dirty="0" smtClean="0">
                <a:latin typeface="Verdana" pitchFamily="34" charset="0"/>
              </a:rPr>
              <a:t>автоматизировать простейшие бизнес-процессы </a:t>
            </a:r>
            <a:r>
              <a:rPr lang="ru-RU" dirty="0" smtClean="0">
                <a:latin typeface="Verdana" pitchFamily="34" charset="0"/>
              </a:rPr>
              <a:t>(например, заявки и бронирование переговорных комнат);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</a:rPr>
              <a:t>Отсутствие</a:t>
            </a:r>
            <a:r>
              <a:rPr lang="ru-RU" dirty="0" smtClean="0">
                <a:latin typeface="Verdana" pitchFamily="34" charset="0"/>
              </a:rPr>
              <a:t> единых </a:t>
            </a:r>
            <a:r>
              <a:rPr lang="ru-RU" b="1" dirty="0" smtClean="0">
                <a:latin typeface="Verdana" pitchFamily="34" charset="0"/>
              </a:rPr>
              <a:t>хранилищ документов</a:t>
            </a:r>
            <a:r>
              <a:rPr lang="ru-RU" dirty="0" smtClean="0">
                <a:latin typeface="Verdana" pitchFamily="34" charset="0"/>
              </a:rPr>
              <a:t>;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 Невозможность </a:t>
            </a:r>
            <a:r>
              <a:rPr lang="ru-RU" b="1" dirty="0" smtClean="0">
                <a:latin typeface="Verdana" pitchFamily="34" charset="0"/>
              </a:rPr>
              <a:t>удаленной </a:t>
            </a:r>
            <a:r>
              <a:rPr lang="ru-RU" dirty="0" smtClean="0">
                <a:latin typeface="Verdana" pitchFamily="34" charset="0"/>
              </a:rPr>
              <a:t>работы;</a:t>
            </a:r>
          </a:p>
          <a:p>
            <a:pPr marL="177800" indent="-1778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 Невозможность </a:t>
            </a:r>
            <a:r>
              <a:rPr lang="ru-RU" b="1" dirty="0" smtClean="0">
                <a:latin typeface="Verdana" pitchFamily="34" charset="0"/>
              </a:rPr>
              <a:t>консолидировать работу </a:t>
            </a:r>
            <a:r>
              <a:rPr lang="ru-RU" dirty="0" smtClean="0">
                <a:latin typeface="Verdana" pitchFamily="34" charset="0"/>
              </a:rPr>
              <a:t>всех подразделений.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артинки_КП_пп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25391"/>
            <a:ext cx="2454264" cy="2903807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2912" y="1126138"/>
            <a:ext cx="8839200" cy="558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1</a:t>
            </a:r>
            <a:r>
              <a:rPr lang="ru-RU" sz="36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С-Битрикс: Корпоративный портал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2803281"/>
            <a:ext cx="61436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kern="300" dirty="0" smtClean="0">
                <a:latin typeface="Verdana" pitchFamily="34" charset="0"/>
                <a:cs typeface="+mn-cs"/>
              </a:rPr>
              <a:t>формирование </a:t>
            </a:r>
            <a:r>
              <a:rPr lang="ru-RU" sz="1600" b="1" kern="300" dirty="0">
                <a:latin typeface="Verdana" pitchFamily="34" charset="0"/>
                <a:cs typeface="+mn-cs"/>
              </a:rPr>
              <a:t>корпоративной культуры</a:t>
            </a:r>
            <a:r>
              <a:rPr lang="ru-RU" sz="1600" kern="300" dirty="0">
                <a:latin typeface="Verdana" pitchFamily="34" charset="0"/>
                <a:cs typeface="+mn-cs"/>
              </a:rPr>
              <a:t>;</a:t>
            </a:r>
          </a:p>
          <a:p>
            <a:pPr marL="273050" indent="-2730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b="1" kern="300" dirty="0" smtClean="0">
                <a:latin typeface="Verdana" pitchFamily="34" charset="0"/>
                <a:cs typeface="+mn-cs"/>
              </a:rPr>
              <a:t>повышение </a:t>
            </a:r>
            <a:r>
              <a:rPr lang="ru-RU" sz="1600" b="1" kern="300" dirty="0">
                <a:latin typeface="Verdana" pitchFamily="34" charset="0"/>
                <a:cs typeface="+mn-cs"/>
              </a:rPr>
              <a:t>эффективности </a:t>
            </a:r>
            <a:r>
              <a:rPr lang="ru-RU" sz="1600" kern="300" dirty="0">
                <a:latin typeface="Verdana" pitchFamily="34" charset="0"/>
                <a:cs typeface="+mn-cs"/>
              </a:rPr>
              <a:t>бизнес-процессов;</a:t>
            </a:r>
          </a:p>
          <a:p>
            <a:pPr marL="273050" indent="-2730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kern="300" dirty="0" smtClean="0">
                <a:latin typeface="Verdana" pitchFamily="34" charset="0"/>
                <a:cs typeface="+mn-cs"/>
              </a:rPr>
              <a:t>создание </a:t>
            </a:r>
            <a:r>
              <a:rPr lang="ru-RU" sz="1600" b="1" kern="300" dirty="0">
                <a:latin typeface="Verdana" pitchFamily="34" charset="0"/>
                <a:cs typeface="+mn-cs"/>
              </a:rPr>
              <a:t>социальной сети</a:t>
            </a:r>
            <a:r>
              <a:rPr lang="ru-RU" sz="1600" kern="300" dirty="0">
                <a:latin typeface="Verdana" pitchFamily="34" charset="0"/>
                <a:cs typeface="+mn-cs"/>
              </a:rPr>
              <a:t>;</a:t>
            </a:r>
          </a:p>
          <a:p>
            <a:pPr marL="273050" indent="-2730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kern="300" dirty="0" smtClean="0">
                <a:latin typeface="Verdana" pitchFamily="34" charset="0"/>
                <a:cs typeface="+mn-cs"/>
              </a:rPr>
              <a:t>организация </a:t>
            </a:r>
            <a:r>
              <a:rPr lang="ru-RU" sz="1600" b="1" kern="300" dirty="0">
                <a:latin typeface="Verdana" pitchFamily="34" charset="0"/>
                <a:cs typeface="+mn-cs"/>
              </a:rPr>
              <a:t>коммуникаций</a:t>
            </a:r>
            <a:r>
              <a:rPr lang="ru-RU" sz="1600" kern="300" dirty="0">
                <a:latin typeface="Verdana" pitchFamily="34" charset="0"/>
                <a:cs typeface="+mn-cs"/>
              </a:rPr>
              <a:t> внутри рабочих групп;</a:t>
            </a:r>
          </a:p>
          <a:p>
            <a:pPr marL="273050" indent="-2730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kern="300" dirty="0" smtClean="0">
                <a:latin typeface="Verdana" pitchFamily="34" charset="0"/>
                <a:cs typeface="+mn-cs"/>
              </a:rPr>
              <a:t>консолидация </a:t>
            </a:r>
            <a:r>
              <a:rPr lang="ru-RU" sz="1600" kern="300" dirty="0">
                <a:latin typeface="Verdana" pitchFamily="34" charset="0"/>
                <a:cs typeface="+mn-cs"/>
              </a:rPr>
              <a:t>и </a:t>
            </a:r>
            <a:r>
              <a:rPr lang="ru-RU" sz="1600" b="1" kern="300" dirty="0">
                <a:latin typeface="Verdana" pitchFamily="34" charset="0"/>
                <a:cs typeface="+mn-cs"/>
              </a:rPr>
              <a:t>хранение корпоративной </a:t>
            </a:r>
            <a:r>
              <a:rPr lang="ru-RU" sz="1600" b="1" kern="300" dirty="0" smtClean="0">
                <a:latin typeface="Verdana" pitchFamily="34" charset="0"/>
                <a:cs typeface="+mn-cs"/>
              </a:rPr>
              <a:t>информации</a:t>
            </a:r>
            <a:r>
              <a:rPr lang="ru-RU" sz="1600" kern="300" dirty="0" smtClean="0">
                <a:latin typeface="Verdana" pitchFamily="34" charset="0"/>
                <a:cs typeface="+mn-cs"/>
              </a:rPr>
              <a:t>;</a:t>
            </a:r>
            <a:endParaRPr lang="en-US" sz="1600" kern="300" dirty="0" smtClean="0">
              <a:latin typeface="Verdana" pitchFamily="34" charset="0"/>
              <a:cs typeface="+mn-cs"/>
            </a:endParaRPr>
          </a:p>
          <a:p>
            <a:pPr marL="273050" indent="-2730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b="1" kern="300" dirty="0" smtClean="0">
                <a:latin typeface="Verdana" pitchFamily="34" charset="0"/>
              </a:rPr>
              <a:t>обучение и тестирование </a:t>
            </a:r>
            <a:r>
              <a:rPr lang="ru-RU" sz="1600" kern="300" dirty="0" smtClean="0">
                <a:latin typeface="Verdana" pitchFamily="34" charset="0"/>
              </a:rPr>
              <a:t>персонала;</a:t>
            </a:r>
            <a:endParaRPr lang="ru-RU" sz="1600" kern="300" dirty="0">
              <a:latin typeface="Verdana" pitchFamily="34" charset="0"/>
            </a:endParaRPr>
          </a:p>
          <a:p>
            <a:pPr marL="273050" indent="-2730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b="1" kern="300" dirty="0" smtClean="0">
                <a:latin typeface="Verdana" pitchFamily="34" charset="0"/>
                <a:cs typeface="+mn-cs"/>
              </a:rPr>
              <a:t>интеграция</a:t>
            </a:r>
            <a:r>
              <a:rPr lang="ru-RU" sz="1600" kern="300" dirty="0" smtClean="0">
                <a:latin typeface="Verdana" pitchFamily="34" charset="0"/>
                <a:cs typeface="+mn-cs"/>
              </a:rPr>
              <a:t> </a:t>
            </a:r>
            <a:r>
              <a:rPr lang="ru-RU" sz="1600" kern="300" dirty="0">
                <a:latin typeface="Verdana" pitchFamily="34" charset="0"/>
                <a:cs typeface="+mn-cs"/>
              </a:rPr>
              <a:t>ресурса в действующую IT-инфраструктуру компании (интеграция с</a:t>
            </a:r>
            <a:r>
              <a:rPr lang="ru-RU" sz="1600" b="1" kern="300" dirty="0">
                <a:latin typeface="Verdana" pitchFamily="34" charset="0"/>
                <a:cs typeface="+mn-cs"/>
              </a:rPr>
              <a:t> «1С:Зарплата и Управление Персоналом» </a:t>
            </a:r>
            <a:r>
              <a:rPr lang="ru-RU" sz="1600" kern="300" dirty="0">
                <a:latin typeface="Verdana" pitchFamily="34" charset="0"/>
                <a:cs typeface="+mn-cs"/>
              </a:rPr>
              <a:t>и </a:t>
            </a:r>
            <a:r>
              <a:rPr lang="ru-RU" sz="1600" kern="300" dirty="0" err="1">
                <a:latin typeface="Verdana" pitchFamily="34" charset="0"/>
                <a:cs typeface="+mn-cs"/>
              </a:rPr>
              <a:t>ActiveDirectory</a:t>
            </a:r>
            <a:r>
              <a:rPr lang="ru-RU" sz="1600" kern="300" dirty="0">
                <a:latin typeface="Verdana" pitchFamily="34" charset="0"/>
                <a:cs typeface="+mn-cs"/>
              </a:rPr>
              <a:t>, SSO</a:t>
            </a:r>
            <a:r>
              <a:rPr lang="ru-RU" sz="1600" kern="300" dirty="0" smtClean="0">
                <a:latin typeface="Verdana" pitchFamily="34" charset="0"/>
                <a:cs typeface="+mn-cs"/>
              </a:rPr>
              <a:t>).</a:t>
            </a:r>
            <a:endParaRPr lang="ru-RU" kern="3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027629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Корпоративный портал решает коммуникационные, организационные и HR-задачи </a:t>
            </a:r>
            <a:r>
              <a:rPr lang="ru-RU" dirty="0" smtClean="0">
                <a:latin typeface="Verdana" pitchFamily="34" charset="0"/>
              </a:rPr>
              <a:t>компании: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892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Реализация функции HR-отдела 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14282" y="1939814"/>
            <a:ext cx="492922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 smtClean="0">
                <a:latin typeface="Verdana" pitchFamily="34" charset="0"/>
              </a:rPr>
              <a:t>размещение </a:t>
            </a:r>
            <a:r>
              <a:rPr lang="ru-RU" sz="1600" b="1" dirty="0">
                <a:latin typeface="Verdana" pitchFamily="34" charset="0"/>
              </a:rPr>
              <a:t>общей информации </a:t>
            </a:r>
            <a:r>
              <a:rPr lang="ru-RU" sz="1600" dirty="0">
                <a:latin typeface="Verdana" pitchFamily="34" charset="0"/>
              </a:rPr>
              <a:t>о компании (структура, миссия, стратегия, история, управление);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справочники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</a:rPr>
              <a:t>(сотрудники, телефоны, часто используемые данные, новые сотрудники, доска почета);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контроль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</a:rPr>
              <a:t>отсутствия сотрудников;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личные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страницы</a:t>
            </a:r>
            <a:r>
              <a:rPr lang="ru-RU" sz="1600" dirty="0">
                <a:latin typeface="Verdana" pitchFamily="34" charset="0"/>
              </a:rPr>
              <a:t> сотрудников и </a:t>
            </a:r>
            <a:r>
              <a:rPr lang="ru-RU" sz="1600" b="1" dirty="0">
                <a:latin typeface="Verdana" pitchFamily="34" charset="0"/>
              </a:rPr>
              <a:t>календари</a:t>
            </a:r>
            <a:r>
              <a:rPr lang="ru-RU" sz="1600" dirty="0">
                <a:latin typeface="Verdana" pitchFamily="34" charset="0"/>
              </a:rPr>
              <a:t>;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быстрая </a:t>
            </a:r>
            <a:r>
              <a:rPr lang="ru-RU" sz="1600" b="1" dirty="0">
                <a:latin typeface="Verdana" pitchFamily="34" charset="0"/>
              </a:rPr>
              <a:t>адаптация </a:t>
            </a:r>
            <a:r>
              <a:rPr lang="ru-RU" sz="1600" dirty="0">
                <a:latin typeface="Verdana" pitchFamily="34" charset="0"/>
              </a:rPr>
              <a:t>новых сотрудников;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dirty="0" smtClean="0">
                <a:latin typeface="Verdana" pitchFamily="34" charset="0"/>
              </a:rPr>
              <a:t>управление </a:t>
            </a:r>
            <a:r>
              <a:rPr lang="ru-RU" sz="1600" b="1" dirty="0">
                <a:latin typeface="Verdana" pitchFamily="34" charset="0"/>
              </a:rPr>
              <a:t>мотивацией</a:t>
            </a:r>
            <a:endParaRPr lang="ru-RU" sz="1600" dirty="0">
              <a:latin typeface="Verdana" pitchFamily="34" charset="0"/>
            </a:endParaRP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ru-RU" sz="1600" b="1" dirty="0" smtClean="0">
                <a:latin typeface="Verdana" pitchFamily="34" charset="0"/>
              </a:rPr>
              <a:t>индикатор </a:t>
            </a:r>
            <a:r>
              <a:rPr lang="ru-RU" sz="1600" b="1" dirty="0">
                <a:latin typeface="Verdana" pitchFamily="34" charset="0"/>
              </a:rPr>
              <a:t>присутствия </a:t>
            </a:r>
            <a:r>
              <a:rPr lang="ru-RU" sz="1600" dirty="0">
                <a:latin typeface="Verdana" pitchFamily="34" charset="0"/>
              </a:rPr>
              <a:t>сотрудника на портале в данный момент; ленты новостей.</a:t>
            </a:r>
          </a:p>
        </p:txBody>
      </p:sp>
      <p:pic>
        <p:nvPicPr>
          <p:cNvPr id="4098" name="Picture 2" descr="C:\Documents and Settings\Администратор\Рабочий стол\КП скрины\КП скрин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3549271" cy="2428892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1105197"/>
            <a:ext cx="8715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Управление корпоративной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информацией: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ECM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, Enterprise Content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Management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Благодаря «1С-Битрикс: Корпоративный портал» можно легко управлять большими массивами внутренней информации. </a:t>
            </a:r>
            <a:r>
              <a:rPr lang="ru-RU" b="1" dirty="0" smtClean="0">
                <a:latin typeface="Verdana" pitchFamily="34" charset="0"/>
              </a:rPr>
              <a:t>Система позволяет реализовывать следующие функции: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945780"/>
            <a:ext cx="8286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Verdana" pitchFamily="34" charset="0"/>
              </a:rPr>
              <a:t> централизованное хранилище </a:t>
            </a:r>
            <a:r>
              <a:rPr lang="ru-RU" sz="1600" dirty="0" smtClean="0">
                <a:latin typeface="Verdana" pitchFamily="34" charset="0"/>
              </a:rPr>
              <a:t>общекорпоративной информации;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</a:rPr>
              <a:t>возможность</a:t>
            </a:r>
            <a:r>
              <a:rPr lang="ru-RU" sz="1600" b="1" dirty="0" smtClean="0">
                <a:latin typeface="Verdana" pitchFamily="34" charset="0"/>
              </a:rPr>
              <a:t> совместной работы </a:t>
            </a:r>
            <a:r>
              <a:rPr lang="ru-RU" sz="1600" dirty="0" smtClean="0">
                <a:latin typeface="Verdana" pitchFamily="34" charset="0"/>
              </a:rPr>
              <a:t>с информацией;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Verdana" pitchFamily="34" charset="0"/>
              </a:rPr>
              <a:t> документооборот и </a:t>
            </a:r>
            <a:r>
              <a:rPr lang="ru-RU" sz="1600" b="1" dirty="0" err="1" smtClean="0">
                <a:latin typeface="Verdana" pitchFamily="34" charset="0"/>
              </a:rPr>
              <a:t>версионность</a:t>
            </a:r>
            <a:r>
              <a:rPr lang="ru-RU" sz="1600" dirty="0" smtClean="0">
                <a:latin typeface="Verdana" pitchFamily="34" charset="0"/>
              </a:rPr>
              <a:t>;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Verdana" pitchFamily="34" charset="0"/>
              </a:rPr>
              <a:t> гибкое </a:t>
            </a:r>
            <a:r>
              <a:rPr lang="ru-RU" sz="1600" b="1" dirty="0" smtClean="0">
                <a:latin typeface="Verdana" pitchFamily="34" charset="0"/>
              </a:rPr>
              <a:t>распределение прав доступа</a:t>
            </a:r>
            <a:r>
              <a:rPr lang="ru-RU" sz="1600" dirty="0" smtClean="0">
                <a:latin typeface="Verdana" pitchFamily="34" charset="0"/>
              </a:rPr>
              <a:t>;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Verdana" pitchFamily="34" charset="0"/>
              </a:rPr>
              <a:t> создание виртуальных </a:t>
            </a:r>
            <a:r>
              <a:rPr lang="ru-RU" sz="1600" b="1" dirty="0" smtClean="0">
                <a:latin typeface="Verdana" pitchFamily="34" charset="0"/>
              </a:rPr>
              <a:t>хранилищ документов </a:t>
            </a:r>
            <a:r>
              <a:rPr lang="ru-RU" sz="1600" dirty="0" smtClean="0">
                <a:latin typeface="Verdana" pitchFamily="34" charset="0"/>
              </a:rPr>
              <a:t>и файлов;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Verdana" pitchFamily="34" charset="0"/>
              </a:rPr>
              <a:t> возможность работы с хранилищем как с сетевым диском штатными средствами работы с файлами.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Verdana" pitchFamily="34" charset="0"/>
              </a:rPr>
              <a:t>Кроме того: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Verdana" pitchFamily="34" charset="0"/>
              </a:rPr>
              <a:t> привычные интерфейсы </a:t>
            </a:r>
            <a:r>
              <a:rPr lang="ru-RU" sz="1600" dirty="0" smtClean="0">
                <a:latin typeface="Verdana" pitchFamily="34" charset="0"/>
              </a:rPr>
              <a:t>для работы с любыми файлами;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Verdana" pitchFamily="34" charset="0"/>
              </a:rPr>
              <a:t> полностью </a:t>
            </a:r>
            <a:r>
              <a:rPr lang="ru-RU" sz="1600" b="1" dirty="0" smtClean="0">
                <a:latin typeface="Verdana" pitchFamily="34" charset="0"/>
              </a:rPr>
              <a:t>автоматизированное хранение </a:t>
            </a:r>
            <a:r>
              <a:rPr lang="ru-RU" sz="1600" dirty="0" smtClean="0">
                <a:latin typeface="Verdana" pitchFamily="34" charset="0"/>
              </a:rPr>
              <a:t>и визуализация фото и </a:t>
            </a:r>
            <a:r>
              <a:rPr lang="ru-RU" sz="1600" dirty="0" err="1" smtClean="0">
                <a:latin typeface="Verdana" pitchFamily="34" charset="0"/>
              </a:rPr>
              <a:t>видео-материалов</a:t>
            </a:r>
            <a:r>
              <a:rPr lang="ru-RU" sz="1600" dirty="0" smtClean="0">
                <a:latin typeface="Verdana" pitchFamily="34" charset="0"/>
              </a:rPr>
              <a:t>;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Verdana" pitchFamily="34" charset="0"/>
              </a:rPr>
              <a:t> интеграция с </a:t>
            </a:r>
            <a:r>
              <a:rPr lang="ru-RU" sz="1600" dirty="0" err="1" smtClean="0">
                <a:latin typeface="Verdana" pitchFamily="34" charset="0"/>
              </a:rPr>
              <a:t>Microsoft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Office</a:t>
            </a:r>
            <a:r>
              <a:rPr lang="ru-RU" sz="1600" dirty="0" smtClean="0">
                <a:latin typeface="Verdana" pitchFamily="34" charset="0"/>
              </a:rPr>
              <a:t>, </a:t>
            </a:r>
            <a:r>
              <a:rPr lang="ru-RU" sz="1600" dirty="0" err="1" smtClean="0">
                <a:latin typeface="Verdana" pitchFamily="34" charset="0"/>
              </a:rPr>
              <a:t>Open</a:t>
            </a:r>
            <a:r>
              <a:rPr lang="ru-RU" sz="1600" dirty="0" smtClean="0">
                <a:latin typeface="Verdana" pitchFamily="34" charset="0"/>
              </a:rPr>
              <a:t> </a:t>
            </a:r>
            <a:r>
              <a:rPr lang="ru-RU" sz="1600" dirty="0" err="1" smtClean="0">
                <a:latin typeface="Verdana" pitchFamily="34" charset="0"/>
              </a:rPr>
              <a:t>Office</a:t>
            </a:r>
            <a:r>
              <a:rPr lang="ru-RU" sz="1600" dirty="0" smtClean="0">
                <a:latin typeface="Verdana" pitchFamily="34" charset="0"/>
              </a:rPr>
              <a:t>, </a:t>
            </a:r>
            <a:r>
              <a:rPr lang="ru-RU" sz="1600" dirty="0" err="1" smtClean="0">
                <a:latin typeface="Verdana" pitchFamily="34" charset="0"/>
              </a:rPr>
              <a:t>WebDAV</a:t>
            </a:r>
            <a:r>
              <a:rPr lang="ru-RU" sz="1600" dirty="0" smtClean="0">
                <a:latin typeface="Verdana" pitchFamily="34" charset="0"/>
              </a:rPr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800100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Единый корпоративный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поиск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+mn-cs"/>
              </a:rPr>
              <a:t>орфология и релевантность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571472" y="1970025"/>
            <a:ext cx="757242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Calibri" pitchFamily="34" charset="0"/>
              </a:rPr>
              <a:t/>
            </a:r>
            <a:br>
              <a:rPr lang="ru-RU" sz="1600" b="1" dirty="0">
                <a:latin typeface="Calibri" pitchFamily="34" charset="0"/>
              </a:rPr>
            </a:br>
            <a:endParaRPr lang="ru-RU" sz="1600" b="1" dirty="0">
              <a:latin typeface="Calibri" pitchFamily="34" charset="0"/>
            </a:endParaRPr>
          </a:p>
          <a:p>
            <a:pPr marL="355600" indent="-2603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релевантный поиск с </a:t>
            </a:r>
            <a:r>
              <a:rPr lang="ru-RU" dirty="0">
                <a:latin typeface="Verdana" pitchFamily="34" charset="0"/>
              </a:rPr>
              <a:t>учетом русской морфологии</a:t>
            </a:r>
          </a:p>
          <a:p>
            <a:pPr marL="355600" indent="-2603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автоматическая </a:t>
            </a:r>
            <a:r>
              <a:rPr lang="ru-RU" b="1" dirty="0">
                <a:latin typeface="Verdana" pitchFamily="34" charset="0"/>
              </a:rPr>
              <a:t>проверка прав доступа </a:t>
            </a:r>
            <a:r>
              <a:rPr lang="ru-RU" dirty="0">
                <a:latin typeface="Verdana" pitchFamily="34" charset="0"/>
              </a:rPr>
              <a:t>при выдачи результатов поиска документов;</a:t>
            </a:r>
          </a:p>
          <a:p>
            <a:pPr marL="355600" indent="-2603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моментальная </a:t>
            </a:r>
            <a:r>
              <a:rPr lang="ru-RU" b="1" dirty="0">
                <a:latin typeface="Verdana" pitchFamily="34" charset="0"/>
              </a:rPr>
              <a:t>индексация</a:t>
            </a:r>
            <a:r>
              <a:rPr lang="ru-RU" dirty="0">
                <a:latin typeface="Verdana" pitchFamily="34" charset="0"/>
              </a:rPr>
              <a:t> обновленных и новых документов; </a:t>
            </a:r>
          </a:p>
          <a:p>
            <a:pPr marL="355600" indent="-260350"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Verdana" pitchFamily="34" charset="0"/>
              </a:rPr>
              <a:t>поиск </a:t>
            </a:r>
            <a:r>
              <a:rPr lang="ru-RU" b="1" dirty="0">
                <a:latin typeface="Verdana" pitchFamily="34" charset="0"/>
              </a:rPr>
              <a:t>по вложенным документам</a:t>
            </a:r>
            <a:r>
              <a:rPr lang="ru-RU" dirty="0">
                <a:latin typeface="Verdana" pitchFamily="34" charset="0"/>
              </a:rPr>
              <a:t> и файлам (DOCX, XLSX, DOC, XLS, PPTX, PPT, PDF, RTF, ODS и другие);</a:t>
            </a:r>
          </a:p>
          <a:p>
            <a:pPr marL="355600" indent="-2603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поиск </a:t>
            </a:r>
            <a:r>
              <a:rPr lang="ru-RU" b="1" dirty="0">
                <a:latin typeface="Verdana" pitchFamily="34" charset="0"/>
              </a:rPr>
              <a:t>по тегам </a:t>
            </a:r>
            <a:r>
              <a:rPr lang="ru-RU" dirty="0">
                <a:latin typeface="Verdana" pitchFamily="34" charset="0"/>
              </a:rPr>
              <a:t>и облако тегов; </a:t>
            </a:r>
          </a:p>
          <a:p>
            <a:pPr marL="355600" indent="-2603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latin typeface="Verdana" pitchFamily="34" charset="0"/>
              </a:rPr>
              <a:t>возможность </a:t>
            </a:r>
            <a:r>
              <a:rPr lang="ru-RU" b="1" dirty="0">
                <a:latin typeface="Verdana" pitchFamily="34" charset="0"/>
              </a:rPr>
              <a:t>настройки приоритета </a:t>
            </a:r>
            <a:r>
              <a:rPr lang="ru-RU" dirty="0">
                <a:latin typeface="Verdana" pitchFamily="34" charset="0"/>
              </a:rPr>
              <a:t>в результатах поиска.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979</Words>
  <PresentationFormat>Экран (4:3)</PresentationFormat>
  <Paragraphs>219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Нагрузка на портал</vt:lpstr>
      <vt:lpstr>Слайд 25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Сергей Рыжиков</cp:lastModifiedBy>
  <cp:revision>60</cp:revision>
  <dcterms:modified xsi:type="dcterms:W3CDTF">2008-10-13T17:25:00Z</dcterms:modified>
</cp:coreProperties>
</file>